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CLEARDEW Waterlight Hydrating Serum as a fictional product concept. The central idea is an uncomplicated hydration-focused serum with a water-light sensory direction and a considered dropper bottle. This deck demonstrates an English-language beauty product presentation, not a recommendation to purchase or use an existing product.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three preferences that inspired the product concept: lighter-feeling skincare, a simpler routine, and a calm everyday ritual. These are proposed customer motivations and design aims. No research sample, sales data or validated consumer preference is implied.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proposed specifications: a water-based serum, a dropper format, a 30 mL bottle and a no-added-fragrance formulation direction. These specifications are invented for the concept and should be replaced with confirmed brand information before any commercial use. The packaging is an illustration, not a photo of a manufactured item.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formula as a concept rather than a tested recipe. Water is the chosen base for this fictional product. The American Academy of Dermatology describes hyaluronic acid as a moisturizing ingredient, and the European Commission CosIng database lists glycerin as a humectant and skin-conditioning humectant. These ingredient-level roles do not establish the performance or safety of CLEARDEW, for which no finished formula exists.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
[Sources]
- American Academy of Dermatology, How to pick the right moisturizer for your skin: https://www.aad.org/public/everyday-care/skin-care-basics/dry/pick-moisturizer
- European Commission, CosIng, GLYCERIN ingredient functions: https://ec.europa.eu/growth/tools-databases/cosing/details/34040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texture illustration to communicate the desired sensory direction: fluid dispensing, easy spreading and a lightweight layering experience. These are design targets, not measured absorption, finish, makeup-compatibility or performance results. The swatch is an original illustration and must not be presented as a laboratory or before-and-after image.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general sequence rather than a finished CLEARDEW instruction label. The American Academy of Dermatology recommends cleansing first, then treatment products, then moisturizer and/or sunscreen, and makeup if desired. It recommends broad-spectrum SPF 30 or higher as part of daily sun protection. It also recommends testing a new skincare product on a small area before regular use; its home-testing guide describes twice-daily application for seven to ten days. No exact serum quantity, frequency or suitability can be specified for this untested concept; those would require a real formula and final label.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
[Sources]
- American Academy of Dermatology, Should I apply my skin care products in a certain order?: https://www.aad.org/public/everyday-care/skin-care-basics/care/apply-skin-care-certain-order
- American Academy of Dermatology, How to pick the right moisturizer for your skin: https://www.aad.org/public/everyday-care/skin-care-basics/dry/pick-moisturizer
- American Academy of Dermatology, How to test skin care products: https://www.aad.org/public/everyday-care/skin-care-secrets/prevent-skin-problems/test-skin-care-products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three lifestyle illustrations to position the concept in ordinary moments rather than in claims about skin transformation. The morning and evening scenes are proposed usage occasions, not validated frequency instructions. The makeup scene follows the American Academy of Dermatology general order of skincare followed by makeup; no specific compatibility or makeup-wear benefit has been tested.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
[Sources]
- American Academy of Dermatology, Should I apply my skin care products in a certain order?: https://www.aad.org/public/everyday-care/skin-care-basics/care/apply-skin-care-certain-order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positioning line: Keep it simple. Keep it dewy. Recap the fictional product as a water-based, hydration-focused serum concept with a considered ingredient direction and a simple place in an everyday routine. Before adapting the presentation for a real brand, replace the concept name, visuals, specifications and claims with approved product information.
CLEARDEW is an original fictional beauty product. Packaging, sizes, sensory attributes, ingredient selections and visual identity are concept directions, not validated commercial specifications. All visual assets were created specifically for this presentation. No external product photos are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REAM">
    <p:bg>
      <p:bgPr>
        <a:solidFill>
          <a:srgbClr val="F5F3EB"/>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2.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3EB"/>
        </a:solidFill>
      </p:bgPr>
    </p:bg>
    <p:spTree>
      <p:nvGrpSpPr>
        <p:cNvPr id="1" name=""/>
        <p:cNvGrpSpPr/>
        <p:nvPr/>
      </p:nvGrpSpPr>
      <p:grpSpPr>
        <a:xfrm>
          <a:off x="0" y="0"/>
          <a:ext cx="0" cy="0"/>
          <a:chOff x="0" y="0"/>
          <a:chExt cx="0" cy="0"/>
        </a:xfrm>
      </p:grpSpPr>
      <p:pic>
        <p:nvPicPr>
          <p:cNvPr id="2" name="Image 0" descr="/mnt/data/beauty_serum_work/assets/hero_field.jpg">    </p:cNvPr>
          <p:cNvPicPr>
            <a:picLocks noChangeAspect="1"/>
          </p:cNvPicPr>
          <p:nvPr/>
        </p:nvPicPr>
        <p:blipFill>
          <a:blip r:embed="rId1"/>
          <a:srcRect l="0" r="0" t="6849" b="6849"/>
          <a:stretch/>
        </p:blipFill>
        <p:spPr>
          <a:xfrm>
            <a:off x="6629400" y="0"/>
            <a:ext cx="5562600" cy="6400800"/>
          </a:xfrm>
          <a:prstGeom prst="rect">
            <a:avLst/>
          </a:prstGeom>
        </p:spPr>
      </p:pic>
      <p:sp>
        <p:nvSpPr>
          <p:cNvPr id="3" name="Text 0"/>
          <p:cNvSpPr/>
          <p:nvPr/>
        </p:nvSpPr>
        <p:spPr>
          <a:xfrm>
            <a:off x="640080" y="448056"/>
            <a:ext cx="5303520" cy="365760"/>
          </a:xfrm>
          <a:prstGeom prst="rect">
            <a:avLst/>
          </a:prstGeom>
          <a:noFill/>
          <a:ln/>
        </p:spPr>
        <p:txBody>
          <a:bodyPr wrap="square" lIns="0" tIns="0" rIns="0" bIns="0" rtlCol="0" anchor="ctr"/>
          <a:lstStyle/>
          <a:p>
            <a:pPr indent="0" marL="0">
              <a:buNone/>
            </a:pPr>
            <a:r>
              <a:rPr lang="en-US" sz="2100" spc="440" kern="0" dirty="0">
                <a:solidFill>
                  <a:srgbClr val="244A3A"/>
                </a:solidFill>
                <a:latin typeface="Arial" pitchFamily="34" charset="0"/>
                <a:ea typeface="Arial" pitchFamily="34" charset="-122"/>
                <a:cs typeface="Arial" pitchFamily="34" charset="-120"/>
              </a:rPr>
              <a:t>CLEARDEW</a:t>
            </a:r>
            <a:endParaRPr lang="en-US" sz="2100" dirty="0"/>
          </a:p>
        </p:txBody>
      </p:sp>
      <p:sp>
        <p:nvSpPr>
          <p:cNvPr id="4" name="Text 1"/>
          <p:cNvSpPr/>
          <p:nvPr/>
        </p:nvSpPr>
        <p:spPr>
          <a:xfrm>
            <a:off x="658368" y="914400"/>
            <a:ext cx="4846320" cy="182880"/>
          </a:xfrm>
          <a:prstGeom prst="rect">
            <a:avLst/>
          </a:prstGeom>
          <a:noFill/>
          <a:ln/>
        </p:spPr>
        <p:txBody>
          <a:bodyPr wrap="square" lIns="0" tIns="0" rIns="0" bIns="0" rtlCol="0" anchor="ctr"/>
          <a:lstStyle/>
          <a:p>
            <a:pPr indent="0" marL="0">
              <a:buNone/>
            </a:pPr>
            <a:r>
              <a:rPr lang="en-US" sz="940" spc="260" kern="0" dirty="0">
                <a:solidFill>
                  <a:srgbClr val="667569"/>
                </a:solidFill>
                <a:latin typeface="Arial" pitchFamily="34" charset="0"/>
                <a:ea typeface="Arial" pitchFamily="34" charset="-122"/>
                <a:cs typeface="Arial" pitchFamily="34" charset="-120"/>
              </a:rPr>
              <a:t>EVERYDAY SKINCARE</a:t>
            </a:r>
            <a:endParaRPr lang="en-US" sz="940" dirty="0"/>
          </a:p>
        </p:txBody>
      </p:sp>
      <p:sp>
        <p:nvSpPr>
          <p:cNvPr id="5" name="Text 2"/>
          <p:cNvSpPr/>
          <p:nvPr/>
        </p:nvSpPr>
        <p:spPr>
          <a:xfrm>
            <a:off x="658368" y="1719072"/>
            <a:ext cx="5212080" cy="201168"/>
          </a:xfrm>
          <a:prstGeom prst="rect">
            <a:avLst/>
          </a:prstGeom>
          <a:noFill/>
          <a:ln/>
        </p:spPr>
        <p:txBody>
          <a:bodyPr wrap="square" lIns="0" tIns="0" rIns="0" bIns="0" rtlCol="0" anchor="ctr"/>
          <a:lstStyle/>
          <a:p>
            <a:pPr indent="0" marL="0">
              <a:buNone/>
            </a:pPr>
            <a:r>
              <a:rPr lang="en-US" sz="1040" spc="170" kern="0" dirty="0">
                <a:solidFill>
                  <a:srgbClr val="667569"/>
                </a:solidFill>
                <a:latin typeface="Arial" pitchFamily="34" charset="0"/>
                <a:ea typeface="Arial" pitchFamily="34" charset="-122"/>
                <a:cs typeface="Arial" pitchFamily="34" charset="-120"/>
              </a:rPr>
              <a:t>BEAUTY PRODUCT INTRODUCTION</a:t>
            </a:r>
            <a:endParaRPr lang="en-US" sz="1040" dirty="0"/>
          </a:p>
        </p:txBody>
      </p:sp>
      <p:sp>
        <p:nvSpPr>
          <p:cNvPr id="6" name="Text 3"/>
          <p:cNvSpPr/>
          <p:nvPr/>
        </p:nvSpPr>
        <p:spPr>
          <a:xfrm>
            <a:off x="621792" y="2139696"/>
            <a:ext cx="5669280" cy="1572768"/>
          </a:xfrm>
          <a:prstGeom prst="rect">
            <a:avLst/>
          </a:prstGeom>
          <a:noFill/>
          <a:ln/>
        </p:spPr>
        <p:txBody>
          <a:bodyPr wrap="square" lIns="0" tIns="0" rIns="0" bIns="0" rtlCol="0" anchor="ctr"/>
          <a:lstStyle/>
          <a:p>
            <a:pPr indent="0" marL="0">
              <a:lnSpc>
                <a:spcPct val="100000"/>
              </a:lnSpc>
              <a:buNone/>
            </a:pPr>
            <a:r>
              <a:rPr lang="en-US" sz="4400" dirty="0">
                <a:solidFill>
                  <a:srgbClr val="244A3A"/>
                </a:solidFill>
                <a:latin typeface="Georgia" pitchFamily="34" charset="0"/>
                <a:ea typeface="Georgia" pitchFamily="34" charset="-122"/>
                <a:cs typeface="Georgia" pitchFamily="34" charset="-120"/>
              </a:rPr>
              <a:t>Waterlight</a:t>
            </a:r>
            <a:endParaRPr lang="en-US" sz="4400" dirty="0"/>
          </a:p>
          <a:p>
            <a:pPr indent="0" marL="0">
              <a:lnSpc>
                <a:spcPct val="100000"/>
              </a:lnSpc>
              <a:buNone/>
            </a:pPr>
            <a:r>
              <a:rPr lang="en-US" sz="4400" dirty="0">
                <a:solidFill>
                  <a:srgbClr val="244A3A"/>
                </a:solidFill>
                <a:latin typeface="Georgia" pitchFamily="34" charset="0"/>
                <a:ea typeface="Georgia" pitchFamily="34" charset="-122"/>
                <a:cs typeface="Georgia" pitchFamily="34" charset="-120"/>
              </a:rPr>
              <a:t>Hydrating Serum</a:t>
            </a:r>
            <a:endParaRPr lang="en-US" sz="4400" dirty="0"/>
          </a:p>
        </p:txBody>
      </p:sp>
      <p:sp>
        <p:nvSpPr>
          <p:cNvPr id="7" name="Text 4"/>
          <p:cNvSpPr/>
          <p:nvPr/>
        </p:nvSpPr>
        <p:spPr>
          <a:xfrm>
            <a:off x="658368" y="3913632"/>
            <a:ext cx="5074920" cy="850392"/>
          </a:xfrm>
          <a:prstGeom prst="rect">
            <a:avLst/>
          </a:prstGeom>
          <a:noFill/>
          <a:ln/>
        </p:spPr>
        <p:txBody>
          <a:bodyPr wrap="square" lIns="0" tIns="0" rIns="0" bIns="0" rtlCol="0" anchor="ctr"/>
          <a:lstStyle/>
          <a:p>
            <a:pPr indent="0" marL="0">
              <a:buNone/>
            </a:pPr>
            <a:r>
              <a:rPr lang="en-US" sz="2400" dirty="0">
                <a:solidFill>
                  <a:srgbClr val="53715C"/>
                </a:solidFill>
                <a:latin typeface="Georgia" pitchFamily="34" charset="0"/>
                <a:ea typeface="Georgia" pitchFamily="34" charset="-122"/>
                <a:cs typeface="Georgia" pitchFamily="34" charset="-120"/>
              </a:rPr>
              <a:t>A fresh take on</a:t>
            </a:r>
            <a:endParaRPr lang="en-US" sz="2400" dirty="0"/>
          </a:p>
          <a:p>
            <a:pPr indent="0" marL="0">
              <a:buNone/>
            </a:pPr>
            <a:r>
              <a:rPr lang="en-US" sz="2400" dirty="0">
                <a:solidFill>
                  <a:srgbClr val="53715C"/>
                </a:solidFill>
                <a:latin typeface="Georgia" pitchFamily="34" charset="0"/>
                <a:ea typeface="Georgia" pitchFamily="34" charset="-122"/>
                <a:cs typeface="Georgia" pitchFamily="34" charset="-120"/>
              </a:rPr>
              <a:t>everyday hydration.</a:t>
            </a:r>
            <a:endParaRPr lang="en-US" sz="2400" dirty="0"/>
          </a:p>
        </p:txBody>
      </p:sp>
      <p:sp>
        <p:nvSpPr>
          <p:cNvPr id="8" name="Shape 5"/>
          <p:cNvSpPr/>
          <p:nvPr/>
        </p:nvSpPr>
        <p:spPr>
          <a:xfrm>
            <a:off x="658368" y="5175504"/>
            <a:ext cx="4736592" cy="0"/>
          </a:xfrm>
          <a:prstGeom prst="line">
            <a:avLst/>
          </a:prstGeom>
          <a:noFill/>
          <a:ln w="9525">
            <a:solidFill>
              <a:srgbClr val="C8CEC0"/>
            </a:solidFill>
            <a:prstDash val="solid"/>
          </a:ln>
        </p:spPr>
      </p:sp>
      <p:sp>
        <p:nvSpPr>
          <p:cNvPr id="9" name="Text 6"/>
          <p:cNvSpPr/>
          <p:nvPr/>
        </p:nvSpPr>
        <p:spPr>
          <a:xfrm>
            <a:off x="658368" y="5404104"/>
            <a:ext cx="1143000" cy="310896"/>
          </a:xfrm>
          <a:prstGeom prst="rect">
            <a:avLst/>
          </a:prstGeom>
          <a:noFill/>
          <a:ln/>
        </p:spPr>
        <p:txBody>
          <a:bodyPr wrap="square" lIns="0" tIns="0" rIns="0" bIns="0" rtlCol="0" anchor="ctr"/>
          <a:lstStyle/>
          <a:p>
            <a:pPr indent="0" marL="0">
              <a:buNone/>
            </a:pPr>
            <a:r>
              <a:rPr lang="en-US" sz="1800" dirty="0">
                <a:solidFill>
                  <a:srgbClr val="244A3A"/>
                </a:solidFill>
                <a:latin typeface="Georgia" pitchFamily="34" charset="0"/>
                <a:ea typeface="Georgia" pitchFamily="34" charset="-122"/>
                <a:cs typeface="Georgia" pitchFamily="34" charset="-120"/>
              </a:rPr>
              <a:t>30 mL</a:t>
            </a:r>
            <a:endParaRPr lang="en-US" sz="1800" dirty="0"/>
          </a:p>
        </p:txBody>
      </p:sp>
      <p:sp>
        <p:nvSpPr>
          <p:cNvPr id="10" name="Text 7"/>
          <p:cNvSpPr/>
          <p:nvPr/>
        </p:nvSpPr>
        <p:spPr>
          <a:xfrm>
            <a:off x="1920240" y="5458968"/>
            <a:ext cx="4069080" cy="393192"/>
          </a:xfrm>
          <a:prstGeom prst="rect">
            <a:avLst/>
          </a:prstGeom>
          <a:noFill/>
          <a:ln/>
        </p:spPr>
        <p:txBody>
          <a:bodyPr wrap="square" lIns="0" tIns="0" rIns="0" bIns="0" rtlCol="0" anchor="ctr"/>
          <a:lstStyle/>
          <a:p>
            <a:pPr indent="0" marL="0">
              <a:buNone/>
            </a:pPr>
            <a:r>
              <a:rPr lang="en-US" sz="1320" dirty="0">
                <a:solidFill>
                  <a:srgbClr val="667569"/>
                </a:solidFill>
                <a:latin typeface="Arial" pitchFamily="34" charset="0"/>
                <a:ea typeface="Arial" pitchFamily="34" charset="-122"/>
                <a:cs typeface="Arial" pitchFamily="34" charset="-120"/>
              </a:rPr>
              <a:t>A simple daily serum, thoughtfully imagined.</a:t>
            </a:r>
            <a:endParaRPr lang="en-US" sz="1320" dirty="0"/>
          </a:p>
        </p:txBody>
      </p:sp>
      <p:pic>
        <p:nvPicPr>
          <p:cNvPr id="11" name="Image 1" descr="/mnt/data/beauty_serum_work/assets/bottle.png">    </p:cNvPr>
          <p:cNvPicPr>
            <a:picLocks noChangeAspect="1"/>
          </p:cNvPicPr>
          <p:nvPr/>
        </p:nvPicPr>
        <p:blipFill>
          <a:blip r:embed="rId2"/>
          <a:stretch>
            <a:fillRect/>
          </a:stretch>
        </p:blipFill>
        <p:spPr>
          <a:xfrm>
            <a:off x="7745730" y="585216"/>
            <a:ext cx="3253740" cy="5577840"/>
          </a:xfrm>
          <a:prstGeom prst="rect">
            <a:avLst/>
          </a:prstGeom>
        </p:spPr>
      </p:pic>
      <p:sp>
        <p:nvSpPr>
          <p:cNvPr id="12" name="Text 8"/>
          <p:cNvSpPr/>
          <p:nvPr/>
        </p:nvSpPr>
        <p:spPr>
          <a:xfrm>
            <a:off x="7516368" y="6172200"/>
            <a:ext cx="3877056" cy="128016"/>
          </a:xfrm>
          <a:prstGeom prst="rect">
            <a:avLst/>
          </a:prstGeom>
          <a:noFill/>
          <a:ln/>
        </p:spPr>
        <p:txBody>
          <a:bodyPr wrap="square" lIns="0" tIns="0" rIns="0" bIns="0" rtlCol="0" anchor="ctr"/>
          <a:lstStyle/>
          <a:p>
            <a:pPr algn="ctr" indent="0" marL="0">
              <a:buNone/>
            </a:pPr>
            <a:r>
              <a:rPr lang="en-US" sz="830" spc="130" kern="0" dirty="0">
                <a:solidFill>
                  <a:srgbClr val="476A51"/>
                </a:solidFill>
                <a:latin typeface="Arial" pitchFamily="34" charset="0"/>
                <a:ea typeface="Arial" pitchFamily="34" charset="-122"/>
                <a:cs typeface="Arial" pitchFamily="34" charset="-120"/>
              </a:rPr>
              <a:t>ORIGINAL PACKAGING CONCEPT</a:t>
            </a:r>
            <a:endParaRPr lang="en-US" sz="830" dirty="0"/>
          </a:p>
        </p:txBody>
      </p:sp>
      <p:sp>
        <p:nvSpPr>
          <p:cNvPr id="13" name="Shape 9"/>
          <p:cNvSpPr/>
          <p:nvPr/>
        </p:nvSpPr>
        <p:spPr>
          <a:xfrm>
            <a:off x="621792" y="6409944"/>
            <a:ext cx="10948416" cy="0"/>
          </a:xfrm>
          <a:prstGeom prst="line">
            <a:avLst/>
          </a:prstGeom>
          <a:noFill/>
          <a:ln w="6350">
            <a:solidFill>
              <a:srgbClr val="C8CEC0"/>
            </a:solidFill>
            <a:prstDash val="solid"/>
          </a:ln>
        </p:spPr>
      </p:sp>
      <p:sp>
        <p:nvSpPr>
          <p:cNvPr id="14" name="Text 10"/>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15" name="Text 11"/>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01 / 08</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3EB"/>
        </a:solidFill>
      </p:bgPr>
    </p:bg>
    <p:spTree>
      <p:nvGrpSpPr>
        <p:cNvPr id="1" name=""/>
        <p:cNvGrpSpPr/>
        <p:nvPr/>
      </p:nvGrpSpPr>
      <p:grpSpPr>
        <a:xfrm>
          <a:off x="0" y="0"/>
          <a:ext cx="0" cy="0"/>
          <a:chOff x="0" y="0"/>
          <a:chExt cx="0" cy="0"/>
        </a:xfrm>
      </p:grpSpPr>
      <p:sp>
        <p:nvSpPr>
          <p:cNvPr id="2"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244A3A"/>
                </a:solidFill>
                <a:latin typeface="Arial" pitchFamily="34" charset="0"/>
                <a:ea typeface="Arial" pitchFamily="34" charset="-122"/>
                <a:cs typeface="Arial" pitchFamily="34" charset="-120"/>
              </a:rPr>
              <a:t>CLEARDEW</a:t>
            </a:r>
            <a:endParaRPr lang="en-US" sz="1150" dirty="0"/>
          </a:p>
        </p:txBody>
      </p:sp>
      <p:sp>
        <p:nvSpPr>
          <p:cNvPr id="3"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667569"/>
                </a:solidFill>
                <a:latin typeface="Arial" pitchFamily="34" charset="0"/>
                <a:ea typeface="Arial" pitchFamily="34" charset="-122"/>
                <a:cs typeface="Arial" pitchFamily="34" charset="-120"/>
              </a:rPr>
              <a:t>01 / THE IDEA</a:t>
            </a:r>
            <a:endParaRPr lang="en-US" sz="950" dirty="0"/>
          </a:p>
        </p:txBody>
      </p:sp>
      <p:sp>
        <p:nvSpPr>
          <p:cNvPr id="4" name="Text 2"/>
          <p:cNvSpPr/>
          <p:nvPr/>
        </p:nvSpPr>
        <p:spPr>
          <a:xfrm>
            <a:off x="621792" y="950976"/>
            <a:ext cx="7680960" cy="1545336"/>
          </a:xfrm>
          <a:prstGeom prst="rect">
            <a:avLst/>
          </a:prstGeom>
          <a:noFill/>
          <a:ln/>
        </p:spPr>
        <p:txBody>
          <a:bodyPr wrap="square" lIns="0" tIns="0" rIns="0" bIns="0" rtlCol="0" anchor="ctr"/>
          <a:lstStyle/>
          <a:p>
            <a:pPr indent="0" marL="0">
              <a:buNone/>
            </a:pPr>
            <a:r>
              <a:rPr lang="en-US" sz="4200" dirty="0">
                <a:solidFill>
                  <a:srgbClr val="244A3A"/>
                </a:solidFill>
                <a:latin typeface="Georgia" pitchFamily="34" charset="0"/>
                <a:ea typeface="Georgia" pitchFamily="34" charset="-122"/>
                <a:cs typeface="Georgia" pitchFamily="34" charset="-120"/>
              </a:rPr>
              <a:t>Less complexity.</a:t>
            </a:r>
            <a:endParaRPr lang="en-US" sz="4200" dirty="0"/>
          </a:p>
          <a:p>
            <a:pPr indent="0" marL="0">
              <a:buNone/>
            </a:pPr>
            <a:r>
              <a:rPr lang="en-US" sz="4200" dirty="0">
                <a:solidFill>
                  <a:srgbClr val="244A3A"/>
                </a:solidFill>
                <a:latin typeface="Georgia" pitchFamily="34" charset="0"/>
                <a:ea typeface="Georgia" pitchFamily="34" charset="-122"/>
                <a:cs typeface="Georgia" pitchFamily="34" charset="-120"/>
              </a:rPr>
              <a:t>More everyday care.</a:t>
            </a:r>
            <a:endParaRPr lang="en-US" sz="4200" dirty="0"/>
          </a:p>
        </p:txBody>
      </p:sp>
      <p:pic>
        <p:nvPicPr>
          <p:cNvPr id="5" name="Image 0" descr="/mnt/data/beauty_serum_work/assets/sphere.png">    </p:cNvPr>
          <p:cNvPicPr>
            <a:picLocks noChangeAspect="1"/>
          </p:cNvPicPr>
          <p:nvPr/>
        </p:nvPicPr>
        <p:blipFill>
          <a:blip r:embed="rId1"/>
          <a:stretch>
            <a:fillRect/>
          </a:stretch>
        </p:blipFill>
        <p:spPr>
          <a:xfrm>
            <a:off x="8622792" y="859536"/>
            <a:ext cx="2313432" cy="2313432"/>
          </a:xfrm>
          <a:prstGeom prst="rect">
            <a:avLst/>
          </a:prstGeom>
        </p:spPr>
      </p:pic>
      <p:sp>
        <p:nvSpPr>
          <p:cNvPr id="6" name="Shape 3"/>
          <p:cNvSpPr/>
          <p:nvPr/>
        </p:nvSpPr>
        <p:spPr>
          <a:xfrm>
            <a:off x="640080" y="3264408"/>
            <a:ext cx="3337560" cy="0"/>
          </a:xfrm>
          <a:prstGeom prst="line">
            <a:avLst/>
          </a:prstGeom>
          <a:noFill/>
          <a:ln w="11430">
            <a:solidFill>
              <a:srgbClr val="9FAF95"/>
            </a:solidFill>
            <a:prstDash val="solid"/>
          </a:ln>
        </p:spPr>
      </p:sp>
      <p:sp>
        <p:nvSpPr>
          <p:cNvPr id="7" name="Text 4"/>
          <p:cNvSpPr/>
          <p:nvPr/>
        </p:nvSpPr>
        <p:spPr>
          <a:xfrm>
            <a:off x="640080" y="3474720"/>
            <a:ext cx="914400" cy="393192"/>
          </a:xfrm>
          <a:prstGeom prst="rect">
            <a:avLst/>
          </a:prstGeom>
          <a:noFill/>
          <a:ln/>
        </p:spPr>
        <p:txBody>
          <a:bodyPr wrap="square" lIns="0" tIns="0" rIns="0" bIns="0" rtlCol="0" anchor="ctr"/>
          <a:lstStyle/>
          <a:p>
            <a:pPr indent="0" marL="0">
              <a:buNone/>
            </a:pPr>
            <a:r>
              <a:rPr lang="en-US" sz="2400" dirty="0">
                <a:solidFill>
                  <a:srgbClr val="8B9D80"/>
                </a:solidFill>
                <a:latin typeface="Georgia" pitchFamily="34" charset="0"/>
                <a:ea typeface="Georgia" pitchFamily="34" charset="-122"/>
                <a:cs typeface="Georgia" pitchFamily="34" charset="-120"/>
              </a:rPr>
              <a:t>01</a:t>
            </a:r>
            <a:endParaRPr lang="en-US" sz="2400" dirty="0"/>
          </a:p>
        </p:txBody>
      </p:sp>
      <p:sp>
        <p:nvSpPr>
          <p:cNvPr id="8" name="Text 5"/>
          <p:cNvSpPr/>
          <p:nvPr/>
        </p:nvSpPr>
        <p:spPr>
          <a:xfrm>
            <a:off x="640080" y="4050792"/>
            <a:ext cx="3383280" cy="539496"/>
          </a:xfrm>
          <a:prstGeom prst="rect">
            <a:avLst/>
          </a:prstGeom>
          <a:noFill/>
          <a:ln/>
        </p:spPr>
        <p:txBody>
          <a:bodyPr wrap="square" lIns="0" tIns="0" rIns="0" bIns="0" rtlCol="0" anchor="ctr"/>
          <a:lstStyle/>
          <a:p>
            <a:pPr indent="0" marL="0">
              <a:buNone/>
            </a:pPr>
            <a:r>
              <a:rPr lang="en-US" sz="2600" dirty="0">
                <a:solidFill>
                  <a:srgbClr val="244A3A"/>
                </a:solidFill>
                <a:latin typeface="Georgia" pitchFamily="34" charset="0"/>
                <a:ea typeface="Georgia" pitchFamily="34" charset="-122"/>
                <a:cs typeface="Georgia" pitchFamily="34" charset="-120"/>
              </a:rPr>
              <a:t>A lighter feel</a:t>
            </a:r>
            <a:endParaRPr lang="en-US" sz="2600" dirty="0"/>
          </a:p>
        </p:txBody>
      </p:sp>
      <p:sp>
        <p:nvSpPr>
          <p:cNvPr id="9" name="Text 6"/>
          <p:cNvSpPr/>
          <p:nvPr/>
        </p:nvSpPr>
        <p:spPr>
          <a:xfrm>
            <a:off x="640080" y="4745736"/>
            <a:ext cx="3310128" cy="960120"/>
          </a:xfrm>
          <a:prstGeom prst="rect">
            <a:avLst/>
          </a:prstGeom>
          <a:noFill/>
          <a:ln/>
        </p:spPr>
        <p:txBody>
          <a:bodyPr wrap="square" lIns="0" tIns="0" rIns="0" bIns="0" rtlCol="0" anchor="t"/>
          <a:lstStyle/>
          <a:p>
            <a:pPr indent="0" marL="0">
              <a:buNone/>
            </a:pPr>
            <a:r>
              <a:rPr lang="en-US" sz="1720" dirty="0">
                <a:solidFill>
                  <a:srgbClr val="667569"/>
                </a:solidFill>
                <a:latin typeface="Arial" pitchFamily="34" charset="0"/>
                <a:ea typeface="Arial" pitchFamily="34" charset="-122"/>
                <a:cs typeface="Arial" pitchFamily="34" charset="-120"/>
              </a:rPr>
              <a:t>For people who prefer a serum step without a rich, heavy texture.</a:t>
            </a:r>
            <a:endParaRPr lang="en-US" sz="1720" dirty="0"/>
          </a:p>
        </p:txBody>
      </p:sp>
      <p:sp>
        <p:nvSpPr>
          <p:cNvPr id="10" name="Shape 7"/>
          <p:cNvSpPr/>
          <p:nvPr/>
        </p:nvSpPr>
        <p:spPr>
          <a:xfrm>
            <a:off x="4416552" y="3264408"/>
            <a:ext cx="3337560" cy="0"/>
          </a:xfrm>
          <a:prstGeom prst="line">
            <a:avLst/>
          </a:prstGeom>
          <a:noFill/>
          <a:ln w="11430">
            <a:solidFill>
              <a:srgbClr val="9FAF95"/>
            </a:solidFill>
            <a:prstDash val="solid"/>
          </a:ln>
        </p:spPr>
      </p:sp>
      <p:sp>
        <p:nvSpPr>
          <p:cNvPr id="11" name="Text 8"/>
          <p:cNvSpPr/>
          <p:nvPr/>
        </p:nvSpPr>
        <p:spPr>
          <a:xfrm>
            <a:off x="4416552" y="3474720"/>
            <a:ext cx="914400" cy="393192"/>
          </a:xfrm>
          <a:prstGeom prst="rect">
            <a:avLst/>
          </a:prstGeom>
          <a:noFill/>
          <a:ln/>
        </p:spPr>
        <p:txBody>
          <a:bodyPr wrap="square" lIns="0" tIns="0" rIns="0" bIns="0" rtlCol="0" anchor="ctr"/>
          <a:lstStyle/>
          <a:p>
            <a:pPr indent="0" marL="0">
              <a:buNone/>
            </a:pPr>
            <a:r>
              <a:rPr lang="en-US" sz="2400" dirty="0">
                <a:solidFill>
                  <a:srgbClr val="8B9D80"/>
                </a:solidFill>
                <a:latin typeface="Georgia" pitchFamily="34" charset="0"/>
                <a:ea typeface="Georgia" pitchFamily="34" charset="-122"/>
                <a:cs typeface="Georgia" pitchFamily="34" charset="-120"/>
              </a:rPr>
              <a:t>02</a:t>
            </a:r>
            <a:endParaRPr lang="en-US" sz="2400" dirty="0"/>
          </a:p>
        </p:txBody>
      </p:sp>
      <p:sp>
        <p:nvSpPr>
          <p:cNvPr id="12" name="Text 9"/>
          <p:cNvSpPr/>
          <p:nvPr/>
        </p:nvSpPr>
        <p:spPr>
          <a:xfrm>
            <a:off x="4416552" y="4050792"/>
            <a:ext cx="3383280" cy="539496"/>
          </a:xfrm>
          <a:prstGeom prst="rect">
            <a:avLst/>
          </a:prstGeom>
          <a:noFill/>
          <a:ln/>
        </p:spPr>
        <p:txBody>
          <a:bodyPr wrap="square" lIns="0" tIns="0" rIns="0" bIns="0" rtlCol="0" anchor="ctr"/>
          <a:lstStyle/>
          <a:p>
            <a:pPr indent="0" marL="0">
              <a:buNone/>
            </a:pPr>
            <a:r>
              <a:rPr lang="en-US" sz="2600" dirty="0">
                <a:solidFill>
                  <a:srgbClr val="244A3A"/>
                </a:solidFill>
                <a:latin typeface="Georgia" pitchFamily="34" charset="0"/>
                <a:ea typeface="Georgia" pitchFamily="34" charset="-122"/>
                <a:cs typeface="Georgia" pitchFamily="34" charset="-120"/>
              </a:rPr>
              <a:t>An easier routine</a:t>
            </a:r>
            <a:endParaRPr lang="en-US" sz="2600" dirty="0"/>
          </a:p>
        </p:txBody>
      </p:sp>
      <p:sp>
        <p:nvSpPr>
          <p:cNvPr id="13" name="Text 10"/>
          <p:cNvSpPr/>
          <p:nvPr/>
        </p:nvSpPr>
        <p:spPr>
          <a:xfrm>
            <a:off x="4416552" y="4745736"/>
            <a:ext cx="3310128" cy="960120"/>
          </a:xfrm>
          <a:prstGeom prst="rect">
            <a:avLst/>
          </a:prstGeom>
          <a:noFill/>
          <a:ln/>
        </p:spPr>
        <p:txBody>
          <a:bodyPr wrap="square" lIns="0" tIns="0" rIns="0" bIns="0" rtlCol="0" anchor="t"/>
          <a:lstStyle/>
          <a:p>
            <a:pPr indent="0" marL="0">
              <a:buNone/>
            </a:pPr>
            <a:r>
              <a:rPr lang="en-US" sz="1720" dirty="0">
                <a:solidFill>
                  <a:srgbClr val="667569"/>
                </a:solidFill>
                <a:latin typeface="Arial" pitchFamily="34" charset="0"/>
                <a:ea typeface="Arial" pitchFamily="34" charset="-122"/>
                <a:cs typeface="Arial" pitchFamily="34" charset="-120"/>
              </a:rPr>
              <a:t>A straightforward format to fit between cleansing and moisturizer.</a:t>
            </a:r>
            <a:endParaRPr lang="en-US" sz="1720" dirty="0"/>
          </a:p>
        </p:txBody>
      </p:sp>
      <p:sp>
        <p:nvSpPr>
          <p:cNvPr id="14" name="Shape 11"/>
          <p:cNvSpPr/>
          <p:nvPr/>
        </p:nvSpPr>
        <p:spPr>
          <a:xfrm>
            <a:off x="8193024" y="3264408"/>
            <a:ext cx="3337560" cy="0"/>
          </a:xfrm>
          <a:prstGeom prst="line">
            <a:avLst/>
          </a:prstGeom>
          <a:noFill/>
          <a:ln w="11430">
            <a:solidFill>
              <a:srgbClr val="9FAF95"/>
            </a:solidFill>
            <a:prstDash val="solid"/>
          </a:ln>
        </p:spPr>
      </p:sp>
      <p:sp>
        <p:nvSpPr>
          <p:cNvPr id="15" name="Text 12"/>
          <p:cNvSpPr/>
          <p:nvPr/>
        </p:nvSpPr>
        <p:spPr>
          <a:xfrm>
            <a:off x="8193024" y="3474720"/>
            <a:ext cx="914400" cy="393192"/>
          </a:xfrm>
          <a:prstGeom prst="rect">
            <a:avLst/>
          </a:prstGeom>
          <a:noFill/>
          <a:ln/>
        </p:spPr>
        <p:txBody>
          <a:bodyPr wrap="square" lIns="0" tIns="0" rIns="0" bIns="0" rtlCol="0" anchor="ctr"/>
          <a:lstStyle/>
          <a:p>
            <a:pPr indent="0" marL="0">
              <a:buNone/>
            </a:pPr>
            <a:r>
              <a:rPr lang="en-US" sz="2400" dirty="0">
                <a:solidFill>
                  <a:srgbClr val="8B9D80"/>
                </a:solidFill>
                <a:latin typeface="Georgia" pitchFamily="34" charset="0"/>
                <a:ea typeface="Georgia" pitchFamily="34" charset="-122"/>
                <a:cs typeface="Georgia" pitchFamily="34" charset="-120"/>
              </a:rPr>
              <a:t>03</a:t>
            </a:r>
            <a:endParaRPr lang="en-US" sz="2400" dirty="0"/>
          </a:p>
        </p:txBody>
      </p:sp>
      <p:sp>
        <p:nvSpPr>
          <p:cNvPr id="16" name="Text 13"/>
          <p:cNvSpPr/>
          <p:nvPr/>
        </p:nvSpPr>
        <p:spPr>
          <a:xfrm>
            <a:off x="8193024" y="4050792"/>
            <a:ext cx="3383280" cy="539496"/>
          </a:xfrm>
          <a:prstGeom prst="rect">
            <a:avLst/>
          </a:prstGeom>
          <a:noFill/>
          <a:ln/>
        </p:spPr>
        <p:txBody>
          <a:bodyPr wrap="square" lIns="0" tIns="0" rIns="0" bIns="0" rtlCol="0" anchor="ctr"/>
          <a:lstStyle/>
          <a:p>
            <a:pPr indent="0" marL="0">
              <a:buNone/>
            </a:pPr>
            <a:r>
              <a:rPr lang="en-US" sz="2600" dirty="0">
                <a:solidFill>
                  <a:srgbClr val="244A3A"/>
                </a:solidFill>
                <a:latin typeface="Georgia" pitchFamily="34" charset="0"/>
                <a:ea typeface="Georgia" pitchFamily="34" charset="-122"/>
                <a:cs typeface="Georgia" pitchFamily="34" charset="-120"/>
              </a:rPr>
              <a:t>A calmer ritual</a:t>
            </a:r>
            <a:endParaRPr lang="en-US" sz="2600" dirty="0"/>
          </a:p>
        </p:txBody>
      </p:sp>
      <p:sp>
        <p:nvSpPr>
          <p:cNvPr id="17" name="Text 14"/>
          <p:cNvSpPr/>
          <p:nvPr/>
        </p:nvSpPr>
        <p:spPr>
          <a:xfrm>
            <a:off x="8193024" y="4745736"/>
            <a:ext cx="3310128" cy="960120"/>
          </a:xfrm>
          <a:prstGeom prst="rect">
            <a:avLst/>
          </a:prstGeom>
          <a:noFill/>
          <a:ln/>
        </p:spPr>
        <p:txBody>
          <a:bodyPr wrap="square" lIns="0" tIns="0" rIns="0" bIns="0" rtlCol="0" anchor="t"/>
          <a:lstStyle/>
          <a:p>
            <a:pPr indent="0" marL="0">
              <a:buNone/>
            </a:pPr>
            <a:r>
              <a:rPr lang="en-US" sz="1720" dirty="0">
                <a:solidFill>
                  <a:srgbClr val="667569"/>
                </a:solidFill>
                <a:latin typeface="Arial" pitchFamily="34" charset="0"/>
                <a:ea typeface="Arial" pitchFamily="34" charset="-122"/>
                <a:cs typeface="Arial" pitchFamily="34" charset="-120"/>
              </a:rPr>
              <a:t>A small, intentional moment in the morning or at the end of the day.</a:t>
            </a:r>
            <a:endParaRPr lang="en-US" sz="1720" dirty="0"/>
          </a:p>
        </p:txBody>
      </p:sp>
      <p:sp>
        <p:nvSpPr>
          <p:cNvPr id="18" name="Text 15"/>
          <p:cNvSpPr/>
          <p:nvPr/>
        </p:nvSpPr>
        <p:spPr>
          <a:xfrm>
            <a:off x="640080" y="6099048"/>
            <a:ext cx="960120" cy="155448"/>
          </a:xfrm>
          <a:prstGeom prst="rect">
            <a:avLst/>
          </a:prstGeom>
          <a:noFill/>
          <a:ln/>
        </p:spPr>
        <p:txBody>
          <a:bodyPr wrap="square" lIns="0" tIns="0" rIns="0" bIns="0" rtlCol="0" anchor="ctr"/>
          <a:lstStyle/>
          <a:p>
            <a:pPr indent="0" marL="0">
              <a:buNone/>
            </a:pPr>
            <a:r>
              <a:rPr lang="en-US" sz="930" b="1" spc="130" kern="0" dirty="0">
                <a:solidFill>
                  <a:srgbClr val="244A3A"/>
                </a:solidFill>
                <a:latin typeface="Arial" pitchFamily="34" charset="0"/>
                <a:ea typeface="Arial" pitchFamily="34" charset="-122"/>
                <a:cs typeface="Arial" pitchFamily="34" charset="-120"/>
              </a:rPr>
              <a:t>THE BRIEF</a:t>
            </a:r>
            <a:endParaRPr lang="en-US" sz="930" dirty="0"/>
          </a:p>
        </p:txBody>
      </p:sp>
      <p:sp>
        <p:nvSpPr>
          <p:cNvPr id="19" name="Text 16"/>
          <p:cNvSpPr/>
          <p:nvPr/>
        </p:nvSpPr>
        <p:spPr>
          <a:xfrm>
            <a:off x="1755648" y="6062472"/>
            <a:ext cx="9555480" cy="256032"/>
          </a:xfrm>
          <a:prstGeom prst="rect">
            <a:avLst/>
          </a:prstGeom>
          <a:noFill/>
          <a:ln/>
        </p:spPr>
        <p:txBody>
          <a:bodyPr wrap="square" lIns="0" tIns="0" rIns="0" bIns="0" rtlCol="0" anchor="ctr"/>
          <a:lstStyle/>
          <a:p>
            <a:pPr indent="0" marL="0">
              <a:buNone/>
            </a:pPr>
            <a:r>
              <a:rPr lang="en-US" sz="1250" dirty="0">
                <a:solidFill>
                  <a:srgbClr val="667569"/>
                </a:solidFill>
                <a:latin typeface="Arial" pitchFamily="34" charset="0"/>
                <a:ea typeface="Arial" pitchFamily="34" charset="-122"/>
                <a:cs typeface="Arial" pitchFamily="34" charset="-120"/>
              </a:rPr>
              <a:t>One focused serum step, not an elaborate routine.</a:t>
            </a:r>
            <a:endParaRPr lang="en-US" sz="1250" dirty="0"/>
          </a:p>
        </p:txBody>
      </p:sp>
      <p:sp>
        <p:nvSpPr>
          <p:cNvPr id="20" name="Shape 17"/>
          <p:cNvSpPr/>
          <p:nvPr/>
        </p:nvSpPr>
        <p:spPr>
          <a:xfrm>
            <a:off x="621792" y="6409944"/>
            <a:ext cx="10948416" cy="0"/>
          </a:xfrm>
          <a:prstGeom prst="line">
            <a:avLst/>
          </a:prstGeom>
          <a:noFill/>
          <a:ln w="6350">
            <a:solidFill>
              <a:srgbClr val="C8CEC0"/>
            </a:solidFill>
            <a:prstDash val="solid"/>
          </a:ln>
        </p:spPr>
      </p:sp>
      <p:sp>
        <p:nvSpPr>
          <p:cNvPr id="21" name="Text 18"/>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22" name="Text 19"/>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02 / 08</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3EB"/>
        </a:solidFill>
      </p:bgPr>
    </p:bg>
    <p:spTree>
      <p:nvGrpSpPr>
        <p:cNvPr id="1" name=""/>
        <p:cNvGrpSpPr/>
        <p:nvPr/>
      </p:nvGrpSpPr>
      <p:grpSpPr>
        <a:xfrm>
          <a:off x="0" y="0"/>
          <a:ext cx="0" cy="0"/>
          <a:chOff x="0" y="0"/>
          <a:chExt cx="0" cy="0"/>
        </a:xfrm>
      </p:grpSpPr>
      <p:sp>
        <p:nvSpPr>
          <p:cNvPr id="2"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244A3A"/>
                </a:solidFill>
                <a:latin typeface="Arial" pitchFamily="34" charset="0"/>
                <a:ea typeface="Arial" pitchFamily="34" charset="-122"/>
                <a:cs typeface="Arial" pitchFamily="34" charset="-120"/>
              </a:rPr>
              <a:t>CLEARDEW</a:t>
            </a:r>
            <a:endParaRPr lang="en-US" sz="1150" dirty="0"/>
          </a:p>
        </p:txBody>
      </p:sp>
      <p:sp>
        <p:nvSpPr>
          <p:cNvPr id="3"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667569"/>
                </a:solidFill>
                <a:latin typeface="Arial" pitchFamily="34" charset="0"/>
                <a:ea typeface="Arial" pitchFamily="34" charset="-122"/>
                <a:cs typeface="Arial" pitchFamily="34" charset="-120"/>
              </a:rPr>
              <a:t>02 / PRODUCT OVERVIEW</a:t>
            </a:r>
            <a:endParaRPr lang="en-US" sz="950" dirty="0"/>
          </a:p>
        </p:txBody>
      </p:sp>
      <p:sp>
        <p:nvSpPr>
          <p:cNvPr id="4" name="Text 2"/>
          <p:cNvSpPr/>
          <p:nvPr/>
        </p:nvSpPr>
        <p:spPr>
          <a:xfrm>
            <a:off x="621792" y="978408"/>
            <a:ext cx="10789920" cy="713232"/>
          </a:xfrm>
          <a:prstGeom prst="rect">
            <a:avLst/>
          </a:prstGeom>
          <a:noFill/>
          <a:ln/>
        </p:spPr>
        <p:txBody>
          <a:bodyPr wrap="square" lIns="0" tIns="0" rIns="0" bIns="0" rtlCol="0" anchor="ctr"/>
          <a:lstStyle/>
          <a:p>
            <a:pPr indent="0" marL="0">
              <a:buNone/>
            </a:pPr>
            <a:r>
              <a:rPr lang="en-US" sz="3950" dirty="0">
                <a:solidFill>
                  <a:srgbClr val="244A3A"/>
                </a:solidFill>
                <a:latin typeface="Georgia" pitchFamily="34" charset="0"/>
                <a:ea typeface="Georgia" pitchFamily="34" charset="-122"/>
                <a:cs typeface="Georgia" pitchFamily="34" charset="-120"/>
              </a:rPr>
              <a:t>Meet your shelf essential.</a:t>
            </a:r>
            <a:endParaRPr lang="en-US" sz="3950" dirty="0"/>
          </a:p>
        </p:txBody>
      </p:sp>
      <p:sp>
        <p:nvSpPr>
          <p:cNvPr id="5" name="Text 3"/>
          <p:cNvSpPr/>
          <p:nvPr/>
        </p:nvSpPr>
        <p:spPr>
          <a:xfrm>
            <a:off x="649224" y="1847088"/>
            <a:ext cx="9601200" cy="329184"/>
          </a:xfrm>
          <a:prstGeom prst="rect">
            <a:avLst/>
          </a:prstGeom>
          <a:noFill/>
          <a:ln/>
        </p:spPr>
        <p:txBody>
          <a:bodyPr wrap="square" lIns="0" tIns="0" rIns="0" bIns="0" rtlCol="0" anchor="ctr"/>
          <a:lstStyle/>
          <a:p>
            <a:pPr indent="0" marL="0">
              <a:buNone/>
            </a:pPr>
            <a:r>
              <a:rPr lang="en-US" sz="1680" dirty="0">
                <a:solidFill>
                  <a:srgbClr val="667569"/>
                </a:solidFill>
                <a:latin typeface="Arial" pitchFamily="34" charset="0"/>
                <a:ea typeface="Arial" pitchFamily="34" charset="-122"/>
                <a:cs typeface="Arial" pitchFamily="34" charset="-120"/>
              </a:rPr>
              <a:t>A considered format for a daily skincare routine.</a:t>
            </a:r>
            <a:endParaRPr lang="en-US" sz="1680" dirty="0"/>
          </a:p>
        </p:txBody>
      </p:sp>
      <p:pic>
        <p:nvPicPr>
          <p:cNvPr id="6" name="Image 0" descr="/mnt/data/beauty_serum_work/assets/bottle.png">    </p:cNvPr>
          <p:cNvPicPr>
            <a:picLocks noChangeAspect="1"/>
          </p:cNvPicPr>
          <p:nvPr/>
        </p:nvPicPr>
        <p:blipFill>
          <a:blip r:embed="rId1"/>
          <a:stretch>
            <a:fillRect/>
          </a:stretch>
        </p:blipFill>
        <p:spPr>
          <a:xfrm>
            <a:off x="4979670" y="2240280"/>
            <a:ext cx="2229612" cy="3822192"/>
          </a:xfrm>
          <a:prstGeom prst="rect">
            <a:avLst/>
          </a:prstGeom>
        </p:spPr>
      </p:pic>
      <p:sp>
        <p:nvSpPr>
          <p:cNvPr id="7" name="Text 4"/>
          <p:cNvSpPr/>
          <p:nvPr/>
        </p:nvSpPr>
        <p:spPr>
          <a:xfrm>
            <a:off x="658368" y="2642616"/>
            <a:ext cx="3246120" cy="182880"/>
          </a:xfrm>
          <a:prstGeom prst="rect">
            <a:avLst/>
          </a:prstGeom>
          <a:noFill/>
          <a:ln/>
        </p:spPr>
        <p:txBody>
          <a:bodyPr wrap="square" lIns="0" tIns="0" rIns="0" bIns="0" rtlCol="0" anchor="ctr"/>
          <a:lstStyle/>
          <a:p>
            <a:pPr indent="0" marL="0">
              <a:buNone/>
            </a:pPr>
            <a:r>
              <a:rPr lang="en-US" sz="990" spc="170" kern="0" dirty="0">
                <a:solidFill>
                  <a:srgbClr val="667569"/>
                </a:solidFill>
                <a:latin typeface="Arial" pitchFamily="34" charset="0"/>
                <a:ea typeface="Arial" pitchFamily="34" charset="-122"/>
                <a:cs typeface="Arial" pitchFamily="34" charset="-120"/>
              </a:rPr>
              <a:t>FORMULA</a:t>
            </a:r>
            <a:endParaRPr lang="en-US" sz="990" dirty="0"/>
          </a:p>
        </p:txBody>
      </p:sp>
      <p:sp>
        <p:nvSpPr>
          <p:cNvPr id="8" name="Text 5"/>
          <p:cNvSpPr/>
          <p:nvPr/>
        </p:nvSpPr>
        <p:spPr>
          <a:xfrm>
            <a:off x="658368" y="2926080"/>
            <a:ext cx="3246120" cy="448056"/>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Water-based serum</a:t>
            </a:r>
            <a:endParaRPr lang="en-US" sz="2300" dirty="0"/>
          </a:p>
        </p:txBody>
      </p:sp>
      <p:sp>
        <p:nvSpPr>
          <p:cNvPr id="9" name="Text 6"/>
          <p:cNvSpPr/>
          <p:nvPr/>
        </p:nvSpPr>
        <p:spPr>
          <a:xfrm>
            <a:off x="658368" y="3520440"/>
            <a:ext cx="3246120" cy="740664"/>
          </a:xfrm>
          <a:prstGeom prst="rect">
            <a:avLst/>
          </a:prstGeom>
          <a:noFill/>
          <a:ln/>
        </p:spPr>
        <p:txBody>
          <a:bodyPr wrap="square" lIns="0" tIns="0" rIns="0" bIns="0" rtlCol="0" anchor="t"/>
          <a:lstStyle/>
          <a:p>
            <a:pPr indent="0" marL="0">
              <a:buNone/>
            </a:pPr>
            <a:r>
              <a:rPr lang="en-US" sz="1650" dirty="0">
                <a:solidFill>
                  <a:srgbClr val="667569"/>
                </a:solidFill>
                <a:latin typeface="Arial" pitchFamily="34" charset="0"/>
                <a:ea typeface="Arial" pitchFamily="34" charset="-122"/>
                <a:cs typeface="Arial" pitchFamily="34" charset="-120"/>
              </a:rPr>
              <a:t>A hydration-focused formula direction with a water-light feel.</a:t>
            </a:r>
            <a:endParaRPr lang="en-US" sz="1650" dirty="0"/>
          </a:p>
        </p:txBody>
      </p:sp>
      <p:sp>
        <p:nvSpPr>
          <p:cNvPr id="10" name="Shape 7"/>
          <p:cNvSpPr/>
          <p:nvPr/>
        </p:nvSpPr>
        <p:spPr>
          <a:xfrm>
            <a:off x="4023360" y="3328416"/>
            <a:ext cx="987552" cy="0"/>
          </a:xfrm>
          <a:prstGeom prst="line">
            <a:avLst/>
          </a:prstGeom>
          <a:noFill/>
          <a:ln w="10160">
            <a:solidFill>
              <a:srgbClr val="AAB99F"/>
            </a:solidFill>
            <a:prstDash val="solid"/>
          </a:ln>
        </p:spPr>
      </p:sp>
      <p:sp>
        <p:nvSpPr>
          <p:cNvPr id="11" name="Text 8"/>
          <p:cNvSpPr/>
          <p:nvPr/>
        </p:nvSpPr>
        <p:spPr>
          <a:xfrm>
            <a:off x="8247888" y="2642616"/>
            <a:ext cx="3246120" cy="182880"/>
          </a:xfrm>
          <a:prstGeom prst="rect">
            <a:avLst/>
          </a:prstGeom>
          <a:noFill/>
          <a:ln/>
        </p:spPr>
        <p:txBody>
          <a:bodyPr wrap="square" lIns="0" tIns="0" rIns="0" bIns="0" rtlCol="0" anchor="ctr"/>
          <a:lstStyle/>
          <a:p>
            <a:pPr indent="0" marL="0">
              <a:buNone/>
            </a:pPr>
            <a:r>
              <a:rPr lang="en-US" sz="990" spc="170" kern="0" dirty="0">
                <a:solidFill>
                  <a:srgbClr val="667569"/>
                </a:solidFill>
                <a:latin typeface="Arial" pitchFamily="34" charset="0"/>
                <a:ea typeface="Arial" pitchFamily="34" charset="-122"/>
                <a:cs typeface="Arial" pitchFamily="34" charset="-120"/>
              </a:rPr>
              <a:t>PACKAGING</a:t>
            </a:r>
            <a:endParaRPr lang="en-US" sz="990" dirty="0"/>
          </a:p>
        </p:txBody>
      </p:sp>
      <p:sp>
        <p:nvSpPr>
          <p:cNvPr id="12" name="Text 9"/>
          <p:cNvSpPr/>
          <p:nvPr/>
        </p:nvSpPr>
        <p:spPr>
          <a:xfrm>
            <a:off x="8247888" y="2926080"/>
            <a:ext cx="3246120" cy="448056"/>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Dropper format</a:t>
            </a:r>
            <a:endParaRPr lang="en-US" sz="2300" dirty="0"/>
          </a:p>
        </p:txBody>
      </p:sp>
      <p:sp>
        <p:nvSpPr>
          <p:cNvPr id="13" name="Text 10"/>
          <p:cNvSpPr/>
          <p:nvPr/>
        </p:nvSpPr>
        <p:spPr>
          <a:xfrm>
            <a:off x="8247888" y="3520440"/>
            <a:ext cx="3246120" cy="740664"/>
          </a:xfrm>
          <a:prstGeom prst="rect">
            <a:avLst/>
          </a:prstGeom>
          <a:noFill/>
          <a:ln/>
        </p:spPr>
        <p:txBody>
          <a:bodyPr wrap="square" lIns="0" tIns="0" rIns="0" bIns="0" rtlCol="0" anchor="t"/>
          <a:lstStyle/>
          <a:p>
            <a:pPr indent="0" marL="0">
              <a:buNone/>
            </a:pPr>
            <a:r>
              <a:rPr lang="en-US" sz="1650" dirty="0">
                <a:solidFill>
                  <a:srgbClr val="667569"/>
                </a:solidFill>
                <a:latin typeface="Arial" pitchFamily="34" charset="0"/>
                <a:ea typeface="Arial" pitchFamily="34" charset="-122"/>
                <a:cs typeface="Arial" pitchFamily="34" charset="-120"/>
              </a:rPr>
              <a:t>A familiar dispensing design for an easy daily serum step.</a:t>
            </a:r>
            <a:endParaRPr lang="en-US" sz="1650" dirty="0"/>
          </a:p>
        </p:txBody>
      </p:sp>
      <p:sp>
        <p:nvSpPr>
          <p:cNvPr id="14" name="Shape 11"/>
          <p:cNvSpPr/>
          <p:nvPr/>
        </p:nvSpPr>
        <p:spPr>
          <a:xfrm>
            <a:off x="7242048" y="3328416"/>
            <a:ext cx="768096" cy="0"/>
          </a:xfrm>
          <a:prstGeom prst="line">
            <a:avLst/>
          </a:prstGeom>
          <a:noFill/>
          <a:ln w="10160">
            <a:solidFill>
              <a:srgbClr val="AAB99F"/>
            </a:solidFill>
            <a:prstDash val="solid"/>
          </a:ln>
        </p:spPr>
      </p:sp>
      <p:sp>
        <p:nvSpPr>
          <p:cNvPr id="15" name="Text 12"/>
          <p:cNvSpPr/>
          <p:nvPr/>
        </p:nvSpPr>
        <p:spPr>
          <a:xfrm>
            <a:off x="658368" y="4581144"/>
            <a:ext cx="3246120" cy="182880"/>
          </a:xfrm>
          <a:prstGeom prst="rect">
            <a:avLst/>
          </a:prstGeom>
          <a:noFill/>
          <a:ln/>
        </p:spPr>
        <p:txBody>
          <a:bodyPr wrap="square" lIns="0" tIns="0" rIns="0" bIns="0" rtlCol="0" anchor="ctr"/>
          <a:lstStyle/>
          <a:p>
            <a:pPr indent="0" marL="0">
              <a:buNone/>
            </a:pPr>
            <a:r>
              <a:rPr lang="en-US" sz="990" spc="170" kern="0" dirty="0">
                <a:solidFill>
                  <a:srgbClr val="667569"/>
                </a:solidFill>
                <a:latin typeface="Arial" pitchFamily="34" charset="0"/>
                <a:ea typeface="Arial" pitchFamily="34" charset="-122"/>
                <a:cs typeface="Arial" pitchFamily="34" charset="-120"/>
              </a:rPr>
              <a:t>SIZE</a:t>
            </a:r>
            <a:endParaRPr lang="en-US" sz="990" dirty="0"/>
          </a:p>
        </p:txBody>
      </p:sp>
      <p:sp>
        <p:nvSpPr>
          <p:cNvPr id="16" name="Text 13"/>
          <p:cNvSpPr/>
          <p:nvPr/>
        </p:nvSpPr>
        <p:spPr>
          <a:xfrm>
            <a:off x="658368" y="4846320"/>
            <a:ext cx="3246120" cy="429768"/>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30 mL bottle</a:t>
            </a:r>
            <a:endParaRPr lang="en-US" sz="2300" dirty="0"/>
          </a:p>
        </p:txBody>
      </p:sp>
      <p:sp>
        <p:nvSpPr>
          <p:cNvPr id="17" name="Text 14"/>
          <p:cNvSpPr/>
          <p:nvPr/>
        </p:nvSpPr>
        <p:spPr>
          <a:xfrm>
            <a:off x="658368" y="5422392"/>
            <a:ext cx="3246120" cy="539496"/>
          </a:xfrm>
          <a:prstGeom prst="rect">
            <a:avLst/>
          </a:prstGeom>
          <a:noFill/>
          <a:ln/>
        </p:spPr>
        <p:txBody>
          <a:bodyPr wrap="square" lIns="0" tIns="0" rIns="0" bIns="0" rtlCol="0" anchor="t"/>
          <a:lstStyle/>
          <a:p>
            <a:pPr indent="0" marL="0">
              <a:buNone/>
            </a:pPr>
            <a:r>
              <a:rPr lang="en-US" sz="1600" dirty="0">
                <a:solidFill>
                  <a:srgbClr val="667569"/>
                </a:solidFill>
                <a:latin typeface="Arial" pitchFamily="34" charset="0"/>
                <a:ea typeface="Arial" pitchFamily="34" charset="-122"/>
                <a:cs typeface="Arial" pitchFamily="34" charset="-120"/>
              </a:rPr>
              <a:t>A compact concept size for the everyday beauty shelf.</a:t>
            </a:r>
            <a:endParaRPr lang="en-US" sz="1600" dirty="0"/>
          </a:p>
        </p:txBody>
      </p:sp>
      <p:sp>
        <p:nvSpPr>
          <p:cNvPr id="18" name="Shape 15"/>
          <p:cNvSpPr/>
          <p:nvPr/>
        </p:nvSpPr>
        <p:spPr>
          <a:xfrm>
            <a:off x="4023360" y="5276088"/>
            <a:ext cx="987552" cy="0"/>
          </a:xfrm>
          <a:prstGeom prst="line">
            <a:avLst/>
          </a:prstGeom>
          <a:noFill/>
          <a:ln w="10160">
            <a:solidFill>
              <a:srgbClr val="AAB99F"/>
            </a:solidFill>
            <a:prstDash val="solid"/>
          </a:ln>
        </p:spPr>
      </p:sp>
      <p:sp>
        <p:nvSpPr>
          <p:cNvPr id="19" name="Text 16"/>
          <p:cNvSpPr/>
          <p:nvPr/>
        </p:nvSpPr>
        <p:spPr>
          <a:xfrm>
            <a:off x="8247888" y="4581144"/>
            <a:ext cx="3246120" cy="182880"/>
          </a:xfrm>
          <a:prstGeom prst="rect">
            <a:avLst/>
          </a:prstGeom>
          <a:noFill/>
          <a:ln/>
        </p:spPr>
        <p:txBody>
          <a:bodyPr wrap="square" lIns="0" tIns="0" rIns="0" bIns="0" rtlCol="0" anchor="ctr"/>
          <a:lstStyle/>
          <a:p>
            <a:pPr indent="0" marL="0">
              <a:buNone/>
            </a:pPr>
            <a:r>
              <a:rPr lang="en-US" sz="990" spc="170" kern="0" dirty="0">
                <a:solidFill>
                  <a:srgbClr val="667569"/>
                </a:solidFill>
                <a:latin typeface="Arial" pitchFamily="34" charset="0"/>
                <a:ea typeface="Arial" pitchFamily="34" charset="-122"/>
                <a:cs typeface="Arial" pitchFamily="34" charset="-120"/>
              </a:rPr>
              <a:t>FORMULATION BRIEF</a:t>
            </a:r>
            <a:endParaRPr lang="en-US" sz="990" dirty="0"/>
          </a:p>
        </p:txBody>
      </p:sp>
      <p:sp>
        <p:nvSpPr>
          <p:cNvPr id="20" name="Text 17"/>
          <p:cNvSpPr/>
          <p:nvPr/>
        </p:nvSpPr>
        <p:spPr>
          <a:xfrm>
            <a:off x="8247888" y="4846320"/>
            <a:ext cx="3246120" cy="429768"/>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No added fragrance</a:t>
            </a:r>
            <a:endParaRPr lang="en-US" sz="2300" dirty="0"/>
          </a:p>
        </p:txBody>
      </p:sp>
      <p:sp>
        <p:nvSpPr>
          <p:cNvPr id="21" name="Text 18"/>
          <p:cNvSpPr/>
          <p:nvPr/>
        </p:nvSpPr>
        <p:spPr>
          <a:xfrm>
            <a:off x="8247888" y="5422392"/>
            <a:ext cx="3246120" cy="539496"/>
          </a:xfrm>
          <a:prstGeom prst="rect">
            <a:avLst/>
          </a:prstGeom>
          <a:noFill/>
          <a:ln/>
        </p:spPr>
        <p:txBody>
          <a:bodyPr wrap="square" lIns="0" tIns="0" rIns="0" bIns="0" rtlCol="0" anchor="t"/>
          <a:lstStyle/>
          <a:p>
            <a:pPr indent="0" marL="0">
              <a:buNone/>
            </a:pPr>
            <a:r>
              <a:rPr lang="en-US" sz="1600" dirty="0">
                <a:solidFill>
                  <a:srgbClr val="667569"/>
                </a:solidFill>
                <a:latin typeface="Arial" pitchFamily="34" charset="0"/>
                <a:ea typeface="Arial" pitchFamily="34" charset="-122"/>
                <a:cs typeface="Arial" pitchFamily="34" charset="-120"/>
              </a:rPr>
              <a:t>A fragrance-free direction proposed for the formula.</a:t>
            </a:r>
            <a:endParaRPr lang="en-US" sz="1600" dirty="0"/>
          </a:p>
        </p:txBody>
      </p:sp>
      <p:sp>
        <p:nvSpPr>
          <p:cNvPr id="22" name="Shape 19"/>
          <p:cNvSpPr/>
          <p:nvPr/>
        </p:nvSpPr>
        <p:spPr>
          <a:xfrm>
            <a:off x="7242048" y="5276088"/>
            <a:ext cx="768096" cy="0"/>
          </a:xfrm>
          <a:prstGeom prst="line">
            <a:avLst/>
          </a:prstGeom>
          <a:noFill/>
          <a:ln w="10160">
            <a:solidFill>
              <a:srgbClr val="AAB99F"/>
            </a:solidFill>
            <a:prstDash val="solid"/>
          </a:ln>
        </p:spPr>
      </p:sp>
      <p:sp>
        <p:nvSpPr>
          <p:cNvPr id="23" name="Text 20"/>
          <p:cNvSpPr/>
          <p:nvPr/>
        </p:nvSpPr>
        <p:spPr>
          <a:xfrm>
            <a:off x="658368" y="6181344"/>
            <a:ext cx="10908792" cy="137160"/>
          </a:xfrm>
          <a:prstGeom prst="rect">
            <a:avLst/>
          </a:prstGeom>
          <a:noFill/>
          <a:ln/>
        </p:spPr>
        <p:txBody>
          <a:bodyPr wrap="square" lIns="0" tIns="0" rIns="0" bIns="0" rtlCol="0" anchor="ctr"/>
          <a:lstStyle/>
          <a:p>
            <a:pPr indent="0" marL="0">
              <a:buNone/>
            </a:pPr>
            <a:r>
              <a:rPr lang="en-US" sz="940" dirty="0">
                <a:solidFill>
                  <a:srgbClr val="667569"/>
                </a:solidFill>
                <a:latin typeface="Arial" pitchFamily="34" charset="0"/>
                <a:ea typeface="Arial" pitchFamily="34" charset="-122"/>
                <a:cs typeface="Arial" pitchFamily="34" charset="-120"/>
              </a:rPr>
              <a:t>All specifications shown are proposed concept directions, not tested product claims.</a:t>
            </a:r>
            <a:endParaRPr lang="en-US" sz="940" dirty="0"/>
          </a:p>
        </p:txBody>
      </p:sp>
      <p:sp>
        <p:nvSpPr>
          <p:cNvPr id="24" name="Shape 21"/>
          <p:cNvSpPr/>
          <p:nvPr/>
        </p:nvSpPr>
        <p:spPr>
          <a:xfrm>
            <a:off x="621792" y="6409944"/>
            <a:ext cx="10948416" cy="0"/>
          </a:xfrm>
          <a:prstGeom prst="line">
            <a:avLst/>
          </a:prstGeom>
          <a:noFill/>
          <a:ln w="6350">
            <a:solidFill>
              <a:srgbClr val="C8CEC0"/>
            </a:solidFill>
            <a:prstDash val="solid"/>
          </a:ln>
        </p:spPr>
      </p:sp>
      <p:sp>
        <p:nvSpPr>
          <p:cNvPr id="25" name="Text 22"/>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26" name="Text 23"/>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03 / 08</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83C31"/>
        </a:solidFill>
      </p:bgPr>
    </p:bg>
    <p:spTree>
      <p:nvGrpSpPr>
        <p:cNvPr id="1" name=""/>
        <p:cNvGrpSpPr/>
        <p:nvPr/>
      </p:nvGrpSpPr>
      <p:grpSpPr>
        <a:xfrm>
          <a:off x="0" y="0"/>
          <a:ext cx="0" cy="0"/>
          <a:chOff x="0" y="0"/>
          <a:chExt cx="0" cy="0"/>
        </a:xfrm>
      </p:grpSpPr>
      <p:sp>
        <p:nvSpPr>
          <p:cNvPr id="2"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F5F3EB"/>
                </a:solidFill>
                <a:latin typeface="Arial" pitchFamily="34" charset="0"/>
                <a:ea typeface="Arial" pitchFamily="34" charset="-122"/>
                <a:cs typeface="Arial" pitchFamily="34" charset="-120"/>
              </a:rPr>
              <a:t>CLEARDEW</a:t>
            </a:r>
            <a:endParaRPr lang="en-US" sz="1150" dirty="0"/>
          </a:p>
        </p:txBody>
      </p:sp>
      <p:sp>
        <p:nvSpPr>
          <p:cNvPr id="3"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CCD9C2"/>
                </a:solidFill>
                <a:latin typeface="Arial" pitchFamily="34" charset="0"/>
                <a:ea typeface="Arial" pitchFamily="34" charset="-122"/>
                <a:cs typeface="Arial" pitchFamily="34" charset="-120"/>
              </a:rPr>
              <a:t>03 / INGREDIENT STORY</a:t>
            </a:r>
            <a:endParaRPr lang="en-US" sz="950" dirty="0"/>
          </a:p>
        </p:txBody>
      </p:sp>
      <p:sp>
        <p:nvSpPr>
          <p:cNvPr id="4" name="Text 2"/>
          <p:cNvSpPr/>
          <p:nvPr/>
        </p:nvSpPr>
        <p:spPr>
          <a:xfrm>
            <a:off x="621792" y="960120"/>
            <a:ext cx="7406640" cy="1389888"/>
          </a:xfrm>
          <a:prstGeom prst="rect">
            <a:avLst/>
          </a:prstGeom>
          <a:noFill/>
          <a:ln/>
        </p:spPr>
        <p:txBody>
          <a:bodyPr wrap="square" lIns="0" tIns="0" rIns="0" bIns="0" rtlCol="0" anchor="ctr"/>
          <a:lstStyle/>
          <a:p>
            <a:pPr indent="0" marL="0">
              <a:buNone/>
            </a:pPr>
            <a:r>
              <a:rPr lang="en-US" sz="4200" dirty="0">
                <a:solidFill>
                  <a:srgbClr val="F5F3EB"/>
                </a:solidFill>
                <a:latin typeface="Georgia" pitchFamily="34" charset="0"/>
                <a:ea typeface="Georgia" pitchFamily="34" charset="-122"/>
                <a:cs typeface="Georgia" pitchFamily="34" charset="-120"/>
              </a:rPr>
              <a:t>Hydration starts</a:t>
            </a:r>
            <a:endParaRPr lang="en-US" sz="4200" dirty="0"/>
          </a:p>
          <a:p>
            <a:pPr indent="0" marL="0">
              <a:buNone/>
            </a:pPr>
            <a:r>
              <a:rPr lang="en-US" sz="4200" dirty="0">
                <a:solidFill>
                  <a:srgbClr val="F5F3EB"/>
                </a:solidFill>
                <a:latin typeface="Georgia" pitchFamily="34" charset="0"/>
                <a:ea typeface="Georgia" pitchFamily="34" charset="-122"/>
                <a:cs typeface="Georgia" pitchFamily="34" charset="-120"/>
              </a:rPr>
              <a:t>with the formula.</a:t>
            </a:r>
            <a:endParaRPr lang="en-US" sz="4200" dirty="0"/>
          </a:p>
        </p:txBody>
      </p:sp>
      <p:sp>
        <p:nvSpPr>
          <p:cNvPr id="5" name="Text 3"/>
          <p:cNvSpPr/>
          <p:nvPr/>
        </p:nvSpPr>
        <p:spPr>
          <a:xfrm>
            <a:off x="8439912" y="1362456"/>
            <a:ext cx="3081528" cy="740664"/>
          </a:xfrm>
          <a:prstGeom prst="rect">
            <a:avLst/>
          </a:prstGeom>
          <a:noFill/>
          <a:ln/>
        </p:spPr>
        <p:txBody>
          <a:bodyPr wrap="square" lIns="0" tIns="0" rIns="0" bIns="0" rtlCol="0" anchor="ctr"/>
          <a:lstStyle/>
          <a:p>
            <a:pPr indent="0" marL="0">
              <a:buNone/>
            </a:pPr>
            <a:r>
              <a:rPr lang="en-US" sz="1700" dirty="0">
                <a:solidFill>
                  <a:srgbClr val="C6D6BF"/>
                </a:solidFill>
                <a:latin typeface="Arial" pitchFamily="34" charset="0"/>
                <a:ea typeface="Arial" pitchFamily="34" charset="-122"/>
                <a:cs typeface="Arial" pitchFamily="34" charset="-120"/>
              </a:rPr>
              <a:t>Three ingredient ideas.</a:t>
            </a:r>
            <a:endParaRPr lang="en-US" sz="1700" dirty="0"/>
          </a:p>
          <a:p>
            <a:pPr indent="0" marL="0">
              <a:buNone/>
            </a:pPr>
            <a:r>
              <a:rPr lang="en-US" sz="1700" dirty="0">
                <a:solidFill>
                  <a:srgbClr val="C6D6BF"/>
                </a:solidFill>
                <a:latin typeface="Arial" pitchFamily="34" charset="0"/>
                <a:ea typeface="Arial" pitchFamily="34" charset="-122"/>
                <a:cs typeface="Arial" pitchFamily="34" charset="-120"/>
              </a:rPr>
              <a:t>One focused direction.</a:t>
            </a:r>
            <a:endParaRPr lang="en-US" sz="1700" dirty="0"/>
          </a:p>
        </p:txBody>
      </p:sp>
      <p:sp>
        <p:nvSpPr>
          <p:cNvPr id="6" name="Shape 4"/>
          <p:cNvSpPr/>
          <p:nvPr/>
        </p:nvSpPr>
        <p:spPr>
          <a:xfrm>
            <a:off x="640080" y="2770632"/>
            <a:ext cx="3374136" cy="2999232"/>
          </a:xfrm>
          <a:prstGeom prst="rect">
            <a:avLst/>
          </a:prstGeom>
          <a:solidFill>
            <a:srgbClr val="F5F3EB"/>
          </a:solidFill>
          <a:ln w="7620">
            <a:solidFill>
              <a:srgbClr val="F5F3EB">
                <a:alpha val="0"/>
              </a:srgbClr>
            </a:solidFill>
            <a:prstDash val="solid"/>
          </a:ln>
        </p:spPr>
      </p:sp>
      <p:sp>
        <p:nvSpPr>
          <p:cNvPr id="7" name="Text 5"/>
          <p:cNvSpPr/>
          <p:nvPr/>
        </p:nvSpPr>
        <p:spPr>
          <a:xfrm>
            <a:off x="896112" y="3035808"/>
            <a:ext cx="2377440" cy="548640"/>
          </a:xfrm>
          <a:prstGeom prst="rect">
            <a:avLst/>
          </a:prstGeom>
          <a:noFill/>
          <a:ln/>
        </p:spPr>
        <p:txBody>
          <a:bodyPr wrap="square" lIns="0" tIns="0" rIns="0" bIns="0" rtlCol="0" anchor="ctr"/>
          <a:lstStyle/>
          <a:p>
            <a:pPr indent="0" marL="0">
              <a:buNone/>
            </a:pPr>
            <a:r>
              <a:rPr lang="en-US" sz="3900" dirty="0">
                <a:solidFill>
                  <a:srgbClr val="688164"/>
                </a:solidFill>
                <a:latin typeface="Georgia" pitchFamily="34" charset="0"/>
                <a:ea typeface="Georgia" pitchFamily="34" charset="-122"/>
                <a:cs typeface="Georgia" pitchFamily="34" charset="-120"/>
              </a:rPr>
              <a:t>H₂O</a:t>
            </a:r>
            <a:endParaRPr lang="en-US" sz="3900" dirty="0"/>
          </a:p>
        </p:txBody>
      </p:sp>
      <p:sp>
        <p:nvSpPr>
          <p:cNvPr id="8" name="Text 6"/>
          <p:cNvSpPr/>
          <p:nvPr/>
        </p:nvSpPr>
        <p:spPr>
          <a:xfrm>
            <a:off x="3319272" y="3090672"/>
            <a:ext cx="411480" cy="192024"/>
          </a:xfrm>
          <a:prstGeom prst="rect">
            <a:avLst/>
          </a:prstGeom>
          <a:noFill/>
          <a:ln/>
        </p:spPr>
        <p:txBody>
          <a:bodyPr wrap="square" lIns="0" tIns="0" rIns="0" bIns="0" rtlCol="0" anchor="ctr"/>
          <a:lstStyle/>
          <a:p>
            <a:pPr algn="r" indent="0" marL="0">
              <a:buNone/>
            </a:pPr>
            <a:r>
              <a:rPr lang="en-US" sz="940" dirty="0">
                <a:solidFill>
                  <a:srgbClr val="667569"/>
                </a:solidFill>
                <a:latin typeface="Arial" pitchFamily="34" charset="0"/>
                <a:ea typeface="Arial" pitchFamily="34" charset="-122"/>
                <a:cs typeface="Arial" pitchFamily="34" charset="-120"/>
              </a:rPr>
              <a:t>01</a:t>
            </a:r>
            <a:endParaRPr lang="en-US" sz="940" dirty="0"/>
          </a:p>
        </p:txBody>
      </p:sp>
      <p:sp>
        <p:nvSpPr>
          <p:cNvPr id="9" name="Shape 7"/>
          <p:cNvSpPr/>
          <p:nvPr/>
        </p:nvSpPr>
        <p:spPr>
          <a:xfrm>
            <a:off x="896112" y="3822192"/>
            <a:ext cx="2843784" cy="0"/>
          </a:xfrm>
          <a:prstGeom prst="line">
            <a:avLst/>
          </a:prstGeom>
          <a:noFill/>
          <a:ln w="8255">
            <a:solidFill>
              <a:srgbClr val="C9D0C0"/>
            </a:solidFill>
            <a:prstDash val="solid"/>
          </a:ln>
        </p:spPr>
      </p:sp>
      <p:sp>
        <p:nvSpPr>
          <p:cNvPr id="10" name="Text 8"/>
          <p:cNvSpPr/>
          <p:nvPr/>
        </p:nvSpPr>
        <p:spPr>
          <a:xfrm>
            <a:off x="896112" y="4050792"/>
            <a:ext cx="2825496" cy="557784"/>
          </a:xfrm>
          <a:prstGeom prst="rect">
            <a:avLst/>
          </a:prstGeom>
          <a:noFill/>
          <a:ln/>
        </p:spPr>
        <p:txBody>
          <a:bodyPr wrap="square" lIns="0" tIns="0" rIns="0" bIns="0" rtlCol="0" anchor="ctr"/>
          <a:lstStyle/>
          <a:p>
            <a:pPr indent="0" marL="0">
              <a:buNone/>
            </a:pPr>
            <a:r>
              <a:rPr lang="en-US" sz="2080" dirty="0">
                <a:solidFill>
                  <a:srgbClr val="244A3A"/>
                </a:solidFill>
                <a:latin typeface="Georgia" pitchFamily="34" charset="0"/>
                <a:ea typeface="Georgia" pitchFamily="34" charset="-122"/>
                <a:cs typeface="Georgia" pitchFamily="34" charset="-120"/>
              </a:rPr>
              <a:t>Water-based foundation</a:t>
            </a:r>
            <a:endParaRPr lang="en-US" sz="2080" dirty="0"/>
          </a:p>
        </p:txBody>
      </p:sp>
      <p:sp>
        <p:nvSpPr>
          <p:cNvPr id="11" name="Text 9"/>
          <p:cNvSpPr/>
          <p:nvPr/>
        </p:nvSpPr>
        <p:spPr>
          <a:xfrm>
            <a:off x="896112" y="4837176"/>
            <a:ext cx="2834640" cy="667512"/>
          </a:xfrm>
          <a:prstGeom prst="rect">
            <a:avLst/>
          </a:prstGeom>
          <a:noFill/>
          <a:ln/>
        </p:spPr>
        <p:txBody>
          <a:bodyPr wrap="square" lIns="0" tIns="0" rIns="0" bIns="0" rtlCol="0" anchor="t"/>
          <a:lstStyle/>
          <a:p>
            <a:pPr indent="0" marL="0">
              <a:buNone/>
            </a:pPr>
            <a:r>
              <a:rPr lang="en-US" sz="1660" dirty="0">
                <a:solidFill>
                  <a:srgbClr val="667569"/>
                </a:solidFill>
                <a:latin typeface="Arial" pitchFamily="34" charset="0"/>
                <a:ea typeface="Arial" pitchFamily="34" charset="-122"/>
                <a:cs typeface="Arial" pitchFamily="34" charset="-120"/>
              </a:rPr>
              <a:t>The base of the proposed water-light serum concept.</a:t>
            </a:r>
            <a:endParaRPr lang="en-US" sz="1660" dirty="0"/>
          </a:p>
        </p:txBody>
      </p:sp>
      <p:sp>
        <p:nvSpPr>
          <p:cNvPr id="12" name="Shape 10"/>
          <p:cNvSpPr/>
          <p:nvPr/>
        </p:nvSpPr>
        <p:spPr>
          <a:xfrm>
            <a:off x="4407408" y="2770632"/>
            <a:ext cx="3374136" cy="2999232"/>
          </a:xfrm>
          <a:prstGeom prst="rect">
            <a:avLst/>
          </a:prstGeom>
          <a:solidFill>
            <a:srgbClr val="F5F3EB"/>
          </a:solidFill>
          <a:ln w="7620">
            <a:solidFill>
              <a:srgbClr val="F5F3EB">
                <a:alpha val="0"/>
              </a:srgbClr>
            </a:solidFill>
            <a:prstDash val="solid"/>
          </a:ln>
        </p:spPr>
      </p:sp>
      <p:sp>
        <p:nvSpPr>
          <p:cNvPr id="13" name="Text 11"/>
          <p:cNvSpPr/>
          <p:nvPr/>
        </p:nvSpPr>
        <p:spPr>
          <a:xfrm>
            <a:off x="4663440" y="3035808"/>
            <a:ext cx="2377440" cy="548640"/>
          </a:xfrm>
          <a:prstGeom prst="rect">
            <a:avLst/>
          </a:prstGeom>
          <a:noFill/>
          <a:ln/>
        </p:spPr>
        <p:txBody>
          <a:bodyPr wrap="square" lIns="0" tIns="0" rIns="0" bIns="0" rtlCol="0" anchor="ctr"/>
          <a:lstStyle/>
          <a:p>
            <a:pPr indent="0" marL="0">
              <a:buNone/>
            </a:pPr>
            <a:r>
              <a:rPr lang="en-US" sz="3900" dirty="0">
                <a:solidFill>
                  <a:srgbClr val="688164"/>
                </a:solidFill>
                <a:latin typeface="Georgia" pitchFamily="34" charset="0"/>
                <a:ea typeface="Georgia" pitchFamily="34" charset="-122"/>
                <a:cs typeface="Georgia" pitchFamily="34" charset="-120"/>
              </a:rPr>
              <a:t>HA</a:t>
            </a:r>
            <a:endParaRPr lang="en-US" sz="3900" dirty="0"/>
          </a:p>
        </p:txBody>
      </p:sp>
      <p:sp>
        <p:nvSpPr>
          <p:cNvPr id="14" name="Text 12"/>
          <p:cNvSpPr/>
          <p:nvPr/>
        </p:nvSpPr>
        <p:spPr>
          <a:xfrm>
            <a:off x="7086600" y="3090672"/>
            <a:ext cx="411480" cy="192024"/>
          </a:xfrm>
          <a:prstGeom prst="rect">
            <a:avLst/>
          </a:prstGeom>
          <a:noFill/>
          <a:ln/>
        </p:spPr>
        <p:txBody>
          <a:bodyPr wrap="square" lIns="0" tIns="0" rIns="0" bIns="0" rtlCol="0" anchor="ctr"/>
          <a:lstStyle/>
          <a:p>
            <a:pPr algn="r" indent="0" marL="0">
              <a:buNone/>
            </a:pPr>
            <a:r>
              <a:rPr lang="en-US" sz="940" dirty="0">
                <a:solidFill>
                  <a:srgbClr val="667569"/>
                </a:solidFill>
                <a:latin typeface="Arial" pitchFamily="34" charset="0"/>
                <a:ea typeface="Arial" pitchFamily="34" charset="-122"/>
                <a:cs typeface="Arial" pitchFamily="34" charset="-120"/>
              </a:rPr>
              <a:t>02</a:t>
            </a:r>
            <a:endParaRPr lang="en-US" sz="940" dirty="0"/>
          </a:p>
        </p:txBody>
      </p:sp>
      <p:sp>
        <p:nvSpPr>
          <p:cNvPr id="15" name="Shape 13"/>
          <p:cNvSpPr/>
          <p:nvPr/>
        </p:nvSpPr>
        <p:spPr>
          <a:xfrm>
            <a:off x="4663440" y="3822192"/>
            <a:ext cx="2843784" cy="0"/>
          </a:xfrm>
          <a:prstGeom prst="line">
            <a:avLst/>
          </a:prstGeom>
          <a:noFill/>
          <a:ln w="8255">
            <a:solidFill>
              <a:srgbClr val="C9D0C0"/>
            </a:solidFill>
            <a:prstDash val="solid"/>
          </a:ln>
        </p:spPr>
      </p:sp>
      <p:sp>
        <p:nvSpPr>
          <p:cNvPr id="16" name="Text 14"/>
          <p:cNvSpPr/>
          <p:nvPr/>
        </p:nvSpPr>
        <p:spPr>
          <a:xfrm>
            <a:off x="4663440" y="4050792"/>
            <a:ext cx="2825496" cy="557784"/>
          </a:xfrm>
          <a:prstGeom prst="rect">
            <a:avLst/>
          </a:prstGeom>
          <a:noFill/>
          <a:ln/>
        </p:spPr>
        <p:txBody>
          <a:bodyPr wrap="square" lIns="0" tIns="0" rIns="0" bIns="0" rtlCol="0" anchor="ctr"/>
          <a:lstStyle/>
          <a:p>
            <a:pPr indent="0" marL="0">
              <a:buNone/>
            </a:pPr>
            <a:r>
              <a:rPr lang="en-US" sz="2400" dirty="0">
                <a:solidFill>
                  <a:srgbClr val="244A3A"/>
                </a:solidFill>
                <a:latin typeface="Georgia" pitchFamily="34" charset="0"/>
                <a:ea typeface="Georgia" pitchFamily="34" charset="-122"/>
                <a:cs typeface="Georgia" pitchFamily="34" charset="-120"/>
              </a:rPr>
              <a:t>Hyaluronic acid</a:t>
            </a:r>
            <a:endParaRPr lang="en-US" sz="2400" dirty="0"/>
          </a:p>
        </p:txBody>
      </p:sp>
      <p:sp>
        <p:nvSpPr>
          <p:cNvPr id="17" name="Text 15"/>
          <p:cNvSpPr/>
          <p:nvPr/>
        </p:nvSpPr>
        <p:spPr>
          <a:xfrm>
            <a:off x="4663440" y="4837176"/>
            <a:ext cx="2834640" cy="667512"/>
          </a:xfrm>
          <a:prstGeom prst="rect">
            <a:avLst/>
          </a:prstGeom>
          <a:noFill/>
          <a:ln/>
        </p:spPr>
        <p:txBody>
          <a:bodyPr wrap="square" lIns="0" tIns="0" rIns="0" bIns="0" rtlCol="0" anchor="t"/>
          <a:lstStyle/>
          <a:p>
            <a:pPr indent="0" marL="0">
              <a:buNone/>
            </a:pPr>
            <a:r>
              <a:rPr lang="en-US" sz="1660" dirty="0">
                <a:solidFill>
                  <a:srgbClr val="667569"/>
                </a:solidFill>
                <a:latin typeface="Arial" pitchFamily="34" charset="0"/>
                <a:ea typeface="Arial" pitchFamily="34" charset="-122"/>
                <a:cs typeface="Arial" pitchFamily="34" charset="-120"/>
              </a:rPr>
              <a:t>A moisturizing ingredient commonly used in skincare.</a:t>
            </a:r>
            <a:endParaRPr lang="en-US" sz="1660" dirty="0"/>
          </a:p>
        </p:txBody>
      </p:sp>
      <p:sp>
        <p:nvSpPr>
          <p:cNvPr id="18" name="Shape 16"/>
          <p:cNvSpPr/>
          <p:nvPr/>
        </p:nvSpPr>
        <p:spPr>
          <a:xfrm>
            <a:off x="8174736" y="2770632"/>
            <a:ext cx="3374136" cy="2999232"/>
          </a:xfrm>
          <a:prstGeom prst="rect">
            <a:avLst/>
          </a:prstGeom>
          <a:solidFill>
            <a:srgbClr val="F5F3EB"/>
          </a:solidFill>
          <a:ln w="7620">
            <a:solidFill>
              <a:srgbClr val="F5F3EB">
                <a:alpha val="0"/>
              </a:srgbClr>
            </a:solidFill>
            <a:prstDash val="solid"/>
          </a:ln>
        </p:spPr>
      </p:sp>
      <p:sp>
        <p:nvSpPr>
          <p:cNvPr id="19" name="Text 17"/>
          <p:cNvSpPr/>
          <p:nvPr/>
        </p:nvSpPr>
        <p:spPr>
          <a:xfrm>
            <a:off x="8430768" y="3035808"/>
            <a:ext cx="2377440" cy="548640"/>
          </a:xfrm>
          <a:prstGeom prst="rect">
            <a:avLst/>
          </a:prstGeom>
          <a:noFill/>
          <a:ln/>
        </p:spPr>
        <p:txBody>
          <a:bodyPr wrap="square" lIns="0" tIns="0" rIns="0" bIns="0" rtlCol="0" anchor="ctr"/>
          <a:lstStyle/>
          <a:p>
            <a:pPr indent="0" marL="0">
              <a:buNone/>
            </a:pPr>
            <a:r>
              <a:rPr lang="en-US" sz="3900" dirty="0">
                <a:solidFill>
                  <a:srgbClr val="688164"/>
                </a:solidFill>
                <a:latin typeface="Georgia" pitchFamily="34" charset="0"/>
                <a:ea typeface="Georgia" pitchFamily="34" charset="-122"/>
                <a:cs typeface="Georgia" pitchFamily="34" charset="-120"/>
              </a:rPr>
              <a:t>G</a:t>
            </a:r>
            <a:endParaRPr lang="en-US" sz="3900" dirty="0"/>
          </a:p>
        </p:txBody>
      </p:sp>
      <p:sp>
        <p:nvSpPr>
          <p:cNvPr id="20" name="Text 18"/>
          <p:cNvSpPr/>
          <p:nvPr/>
        </p:nvSpPr>
        <p:spPr>
          <a:xfrm>
            <a:off x="10853928" y="3090672"/>
            <a:ext cx="411480" cy="192024"/>
          </a:xfrm>
          <a:prstGeom prst="rect">
            <a:avLst/>
          </a:prstGeom>
          <a:noFill/>
          <a:ln/>
        </p:spPr>
        <p:txBody>
          <a:bodyPr wrap="square" lIns="0" tIns="0" rIns="0" bIns="0" rtlCol="0" anchor="ctr"/>
          <a:lstStyle/>
          <a:p>
            <a:pPr algn="r" indent="0" marL="0">
              <a:buNone/>
            </a:pPr>
            <a:r>
              <a:rPr lang="en-US" sz="940" dirty="0">
                <a:solidFill>
                  <a:srgbClr val="667569"/>
                </a:solidFill>
                <a:latin typeface="Arial" pitchFamily="34" charset="0"/>
                <a:ea typeface="Arial" pitchFamily="34" charset="-122"/>
                <a:cs typeface="Arial" pitchFamily="34" charset="-120"/>
              </a:rPr>
              <a:t>03</a:t>
            </a:r>
            <a:endParaRPr lang="en-US" sz="940" dirty="0"/>
          </a:p>
        </p:txBody>
      </p:sp>
      <p:sp>
        <p:nvSpPr>
          <p:cNvPr id="21" name="Shape 19"/>
          <p:cNvSpPr/>
          <p:nvPr/>
        </p:nvSpPr>
        <p:spPr>
          <a:xfrm>
            <a:off x="8430768" y="3822192"/>
            <a:ext cx="2843784" cy="0"/>
          </a:xfrm>
          <a:prstGeom prst="line">
            <a:avLst/>
          </a:prstGeom>
          <a:noFill/>
          <a:ln w="8255">
            <a:solidFill>
              <a:srgbClr val="C9D0C0"/>
            </a:solidFill>
            <a:prstDash val="solid"/>
          </a:ln>
        </p:spPr>
      </p:sp>
      <p:sp>
        <p:nvSpPr>
          <p:cNvPr id="22" name="Text 20"/>
          <p:cNvSpPr/>
          <p:nvPr/>
        </p:nvSpPr>
        <p:spPr>
          <a:xfrm>
            <a:off x="8430768" y="4050792"/>
            <a:ext cx="2825496" cy="557784"/>
          </a:xfrm>
          <a:prstGeom prst="rect">
            <a:avLst/>
          </a:prstGeom>
          <a:noFill/>
          <a:ln/>
        </p:spPr>
        <p:txBody>
          <a:bodyPr wrap="square" lIns="0" tIns="0" rIns="0" bIns="0" rtlCol="0" anchor="ctr"/>
          <a:lstStyle/>
          <a:p>
            <a:pPr indent="0" marL="0">
              <a:buNone/>
            </a:pPr>
            <a:r>
              <a:rPr lang="en-US" sz="2400" dirty="0">
                <a:solidFill>
                  <a:srgbClr val="244A3A"/>
                </a:solidFill>
                <a:latin typeface="Georgia" pitchFamily="34" charset="0"/>
                <a:ea typeface="Georgia" pitchFamily="34" charset="-122"/>
                <a:cs typeface="Georgia" pitchFamily="34" charset="-120"/>
              </a:rPr>
              <a:t>Glycerin</a:t>
            </a:r>
            <a:endParaRPr lang="en-US" sz="2400" dirty="0"/>
          </a:p>
        </p:txBody>
      </p:sp>
      <p:sp>
        <p:nvSpPr>
          <p:cNvPr id="23" name="Text 21"/>
          <p:cNvSpPr/>
          <p:nvPr/>
        </p:nvSpPr>
        <p:spPr>
          <a:xfrm>
            <a:off x="8430768" y="4837176"/>
            <a:ext cx="2834640" cy="667512"/>
          </a:xfrm>
          <a:prstGeom prst="rect">
            <a:avLst/>
          </a:prstGeom>
          <a:noFill/>
          <a:ln/>
        </p:spPr>
        <p:txBody>
          <a:bodyPr wrap="square" lIns="0" tIns="0" rIns="0" bIns="0" rtlCol="0" anchor="t"/>
          <a:lstStyle/>
          <a:p>
            <a:pPr indent="0" marL="0">
              <a:buNone/>
            </a:pPr>
            <a:r>
              <a:rPr lang="en-US" sz="1660" dirty="0">
                <a:solidFill>
                  <a:srgbClr val="667569"/>
                </a:solidFill>
                <a:latin typeface="Arial" pitchFamily="34" charset="0"/>
                <a:ea typeface="Arial" pitchFamily="34" charset="-122"/>
                <a:cs typeface="Arial" pitchFamily="34" charset="-120"/>
              </a:rPr>
              <a:t>A humectant used in moisturizing skincare formulas.</a:t>
            </a:r>
            <a:endParaRPr lang="en-US" sz="1660" dirty="0"/>
          </a:p>
        </p:txBody>
      </p:sp>
      <p:sp>
        <p:nvSpPr>
          <p:cNvPr id="24" name="Text 22"/>
          <p:cNvSpPr/>
          <p:nvPr/>
        </p:nvSpPr>
        <p:spPr>
          <a:xfrm>
            <a:off x="640080" y="6062472"/>
            <a:ext cx="10908792" cy="201168"/>
          </a:xfrm>
          <a:prstGeom prst="rect">
            <a:avLst/>
          </a:prstGeom>
          <a:noFill/>
          <a:ln/>
        </p:spPr>
        <p:txBody>
          <a:bodyPr wrap="square" lIns="0" tIns="0" rIns="0" bIns="0" rtlCol="0" anchor="ctr"/>
          <a:lstStyle/>
          <a:p>
            <a:pPr indent="0" marL="0">
              <a:buNone/>
            </a:pPr>
            <a:r>
              <a:rPr lang="en-US" sz="1010" dirty="0">
                <a:solidFill>
                  <a:srgbClr val="B8CCB2"/>
                </a:solidFill>
                <a:latin typeface="Arial" pitchFamily="34" charset="0"/>
                <a:ea typeface="Arial" pitchFamily="34" charset="-122"/>
                <a:cs typeface="Arial" pitchFamily="34" charset="-120"/>
              </a:rPr>
              <a:t>Proposed ingredients only; the complete formula and product performance have not been established.</a:t>
            </a:r>
            <a:endParaRPr lang="en-US" sz="1010" dirty="0"/>
          </a:p>
        </p:txBody>
      </p:sp>
      <p:sp>
        <p:nvSpPr>
          <p:cNvPr id="25" name="Shape 23"/>
          <p:cNvSpPr/>
          <p:nvPr/>
        </p:nvSpPr>
        <p:spPr>
          <a:xfrm>
            <a:off x="621792" y="6409944"/>
            <a:ext cx="10948416" cy="0"/>
          </a:xfrm>
          <a:prstGeom prst="line">
            <a:avLst/>
          </a:prstGeom>
          <a:noFill/>
          <a:ln w="6350">
            <a:solidFill>
              <a:srgbClr val="57735B"/>
            </a:solidFill>
            <a:prstDash val="solid"/>
          </a:ln>
        </p:spPr>
      </p:sp>
      <p:sp>
        <p:nvSpPr>
          <p:cNvPr id="26" name="Text 24"/>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91A58E"/>
                </a:solidFill>
                <a:latin typeface="Arial" pitchFamily="34" charset="0"/>
                <a:ea typeface="Arial" pitchFamily="34" charset="-122"/>
                <a:cs typeface="Arial" pitchFamily="34" charset="-120"/>
              </a:rPr>
              <a:t>FICTIONAL BEAUTY PRODUCT CONCEPT</a:t>
            </a:r>
            <a:endParaRPr lang="en-US" sz="800" dirty="0"/>
          </a:p>
        </p:txBody>
      </p:sp>
      <p:sp>
        <p:nvSpPr>
          <p:cNvPr id="27" name="Text 25"/>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91A58E"/>
                </a:solidFill>
                <a:latin typeface="Arial" pitchFamily="34" charset="0"/>
                <a:ea typeface="Arial" pitchFamily="34" charset="-122"/>
                <a:cs typeface="Arial" pitchFamily="34" charset="-120"/>
              </a:rPr>
              <a:t>04 / 08</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3EB"/>
        </a:solidFill>
      </p:bgPr>
    </p:bg>
    <p:spTree>
      <p:nvGrpSpPr>
        <p:cNvPr id="1" name=""/>
        <p:cNvGrpSpPr/>
        <p:nvPr/>
      </p:nvGrpSpPr>
      <p:grpSpPr>
        <a:xfrm>
          <a:off x="0" y="0"/>
          <a:ext cx="0" cy="0"/>
          <a:chOff x="0" y="0"/>
          <a:chExt cx="0" cy="0"/>
        </a:xfrm>
      </p:grpSpPr>
      <p:pic>
        <p:nvPicPr>
          <p:cNvPr id="2" name="Image 0" descr="/mnt/data/beauty_serum_work/assets/swatch.png">    </p:cNvPr>
          <p:cNvPicPr>
            <a:picLocks noChangeAspect="1"/>
          </p:cNvPicPr>
          <p:nvPr/>
        </p:nvPicPr>
        <p:blipFill>
          <a:blip r:embed="rId1"/>
          <a:srcRect l="12548" r="12548" t="0" b="0"/>
          <a:stretch/>
        </p:blipFill>
        <p:spPr>
          <a:xfrm>
            <a:off x="0" y="0"/>
            <a:ext cx="6537960" cy="6400800"/>
          </a:xfrm>
          <a:prstGeom prst="rect">
            <a:avLst/>
          </a:prstGeom>
        </p:spPr>
      </p:pic>
      <p:sp>
        <p:nvSpPr>
          <p:cNvPr id="3"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244A3A"/>
                </a:solidFill>
                <a:latin typeface="Arial" pitchFamily="34" charset="0"/>
                <a:ea typeface="Arial" pitchFamily="34" charset="-122"/>
                <a:cs typeface="Arial" pitchFamily="34" charset="-120"/>
              </a:rPr>
              <a:t>CLEARDEW</a:t>
            </a:r>
            <a:endParaRPr lang="en-US" sz="1150" dirty="0"/>
          </a:p>
        </p:txBody>
      </p:sp>
      <p:sp>
        <p:nvSpPr>
          <p:cNvPr id="4"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667569"/>
                </a:solidFill>
                <a:latin typeface="Arial" pitchFamily="34" charset="0"/>
                <a:ea typeface="Arial" pitchFamily="34" charset="-122"/>
                <a:cs typeface="Arial" pitchFamily="34" charset="-120"/>
              </a:rPr>
              <a:t>04 / TEXTURE</a:t>
            </a:r>
            <a:endParaRPr lang="en-US" sz="950" dirty="0"/>
          </a:p>
        </p:txBody>
      </p:sp>
      <p:sp>
        <p:nvSpPr>
          <p:cNvPr id="5" name="Text 2"/>
          <p:cNvSpPr/>
          <p:nvPr/>
        </p:nvSpPr>
        <p:spPr>
          <a:xfrm>
            <a:off x="7031736" y="1033272"/>
            <a:ext cx="4535424" cy="1371600"/>
          </a:xfrm>
          <a:prstGeom prst="rect">
            <a:avLst/>
          </a:prstGeom>
          <a:noFill/>
          <a:ln/>
        </p:spPr>
        <p:txBody>
          <a:bodyPr wrap="square" lIns="0" tIns="0" rIns="0" bIns="0" rtlCol="0" anchor="ctr"/>
          <a:lstStyle/>
          <a:p>
            <a:pPr indent="0" marL="0">
              <a:buNone/>
            </a:pPr>
            <a:r>
              <a:rPr lang="en-US" sz="4050" dirty="0">
                <a:solidFill>
                  <a:srgbClr val="244A3A"/>
                </a:solidFill>
                <a:latin typeface="Georgia" pitchFamily="34" charset="0"/>
                <a:ea typeface="Georgia" pitchFamily="34" charset="-122"/>
                <a:cs typeface="Georgia" pitchFamily="34" charset="-120"/>
              </a:rPr>
              <a:t>A lighter</a:t>
            </a:r>
            <a:endParaRPr lang="en-US" sz="4050" dirty="0"/>
          </a:p>
          <a:p>
            <a:pPr indent="0" marL="0">
              <a:buNone/>
            </a:pPr>
            <a:r>
              <a:rPr lang="en-US" sz="4050" dirty="0">
                <a:solidFill>
                  <a:srgbClr val="244A3A"/>
                </a:solidFill>
                <a:latin typeface="Georgia" pitchFamily="34" charset="0"/>
                <a:ea typeface="Georgia" pitchFamily="34" charset="-122"/>
                <a:cs typeface="Georgia" pitchFamily="34" charset="-120"/>
              </a:rPr>
              <a:t>kind of ritual.</a:t>
            </a:r>
            <a:endParaRPr lang="en-US" sz="4050" dirty="0"/>
          </a:p>
        </p:txBody>
      </p:sp>
      <p:sp>
        <p:nvSpPr>
          <p:cNvPr id="6" name="Text 3"/>
          <p:cNvSpPr/>
          <p:nvPr/>
        </p:nvSpPr>
        <p:spPr>
          <a:xfrm>
            <a:off x="7068312" y="2660904"/>
            <a:ext cx="4206240" cy="219456"/>
          </a:xfrm>
          <a:prstGeom prst="rect">
            <a:avLst/>
          </a:prstGeom>
          <a:noFill/>
          <a:ln/>
        </p:spPr>
        <p:txBody>
          <a:bodyPr wrap="square" lIns="0" tIns="0" rIns="0" bIns="0" rtlCol="0" anchor="ctr"/>
          <a:lstStyle/>
          <a:p>
            <a:pPr indent="0" marL="0">
              <a:buNone/>
            </a:pPr>
            <a:r>
              <a:rPr lang="en-US" sz="1030" spc="160" kern="0" dirty="0">
                <a:solidFill>
                  <a:srgbClr val="667569"/>
                </a:solidFill>
                <a:latin typeface="Arial" pitchFamily="34" charset="0"/>
                <a:ea typeface="Arial" pitchFamily="34" charset="-122"/>
                <a:cs typeface="Arial" pitchFamily="34" charset="-120"/>
              </a:rPr>
              <a:t>THE SENSORY DESIGN BRIEF</a:t>
            </a:r>
            <a:endParaRPr lang="en-US" sz="1030" dirty="0"/>
          </a:p>
        </p:txBody>
      </p:sp>
      <p:sp>
        <p:nvSpPr>
          <p:cNvPr id="7" name="Text 4"/>
          <p:cNvSpPr/>
          <p:nvPr/>
        </p:nvSpPr>
        <p:spPr>
          <a:xfrm>
            <a:off x="7068312" y="3072384"/>
            <a:ext cx="384048" cy="246888"/>
          </a:xfrm>
          <a:prstGeom prst="rect">
            <a:avLst/>
          </a:prstGeom>
          <a:noFill/>
          <a:ln/>
        </p:spPr>
        <p:txBody>
          <a:bodyPr wrap="square" lIns="0" tIns="0" rIns="0" bIns="0" rtlCol="0" anchor="ctr"/>
          <a:lstStyle/>
          <a:p>
            <a:pPr indent="0" marL="0">
              <a:buNone/>
            </a:pPr>
            <a:r>
              <a:rPr lang="en-US" sz="1050" dirty="0">
                <a:solidFill>
                  <a:srgbClr val="667569"/>
                </a:solidFill>
                <a:latin typeface="Arial" pitchFamily="34" charset="0"/>
                <a:ea typeface="Arial" pitchFamily="34" charset="-122"/>
                <a:cs typeface="Arial" pitchFamily="34" charset="-120"/>
              </a:rPr>
              <a:t>01</a:t>
            </a:r>
            <a:endParaRPr lang="en-US" sz="1050" dirty="0"/>
          </a:p>
        </p:txBody>
      </p:sp>
      <p:sp>
        <p:nvSpPr>
          <p:cNvPr id="8" name="Text 5"/>
          <p:cNvSpPr/>
          <p:nvPr/>
        </p:nvSpPr>
        <p:spPr>
          <a:xfrm>
            <a:off x="7662672" y="3026664"/>
            <a:ext cx="3675888" cy="393192"/>
          </a:xfrm>
          <a:prstGeom prst="rect">
            <a:avLst/>
          </a:prstGeom>
          <a:noFill/>
          <a:ln/>
        </p:spPr>
        <p:txBody>
          <a:bodyPr wrap="square" lIns="0" tIns="0" rIns="0" bIns="0" rtlCol="0" anchor="ctr"/>
          <a:lstStyle/>
          <a:p>
            <a:pPr indent="0" marL="0">
              <a:buNone/>
            </a:pPr>
            <a:r>
              <a:rPr lang="en-US" sz="2350" dirty="0">
                <a:solidFill>
                  <a:srgbClr val="244A3A"/>
                </a:solidFill>
                <a:latin typeface="Georgia" pitchFamily="34" charset="0"/>
                <a:ea typeface="Georgia" pitchFamily="34" charset="-122"/>
                <a:cs typeface="Georgia" pitchFamily="34" charset="-120"/>
              </a:rPr>
              <a:t>Dispense</a:t>
            </a:r>
            <a:endParaRPr lang="en-US" sz="2350" dirty="0"/>
          </a:p>
        </p:txBody>
      </p:sp>
      <p:sp>
        <p:nvSpPr>
          <p:cNvPr id="9" name="Text 6"/>
          <p:cNvSpPr/>
          <p:nvPr/>
        </p:nvSpPr>
        <p:spPr>
          <a:xfrm>
            <a:off x="7680960" y="3474720"/>
            <a:ext cx="3675888" cy="420624"/>
          </a:xfrm>
          <a:prstGeom prst="rect">
            <a:avLst/>
          </a:prstGeom>
          <a:noFill/>
          <a:ln/>
        </p:spPr>
        <p:txBody>
          <a:bodyPr wrap="square" lIns="0" tIns="0" rIns="0" bIns="0" rtlCol="0" anchor="t"/>
          <a:lstStyle/>
          <a:p>
            <a:pPr indent="0" marL="0">
              <a:buNone/>
            </a:pPr>
            <a:r>
              <a:rPr lang="en-US" sz="1520" dirty="0">
                <a:solidFill>
                  <a:srgbClr val="667569"/>
                </a:solidFill>
                <a:latin typeface="Arial" pitchFamily="34" charset="0"/>
                <a:ea typeface="Arial" pitchFamily="34" charset="-122"/>
                <a:cs typeface="Arial" pitchFamily="34" charset="-120"/>
              </a:rPr>
              <a:t>A clear, fluid drop.</a:t>
            </a:r>
            <a:endParaRPr lang="en-US" sz="1520" dirty="0"/>
          </a:p>
        </p:txBody>
      </p:sp>
      <p:sp>
        <p:nvSpPr>
          <p:cNvPr id="10" name="Text 7"/>
          <p:cNvSpPr/>
          <p:nvPr/>
        </p:nvSpPr>
        <p:spPr>
          <a:xfrm>
            <a:off x="7068312" y="4005072"/>
            <a:ext cx="384048" cy="246888"/>
          </a:xfrm>
          <a:prstGeom prst="rect">
            <a:avLst/>
          </a:prstGeom>
          <a:noFill/>
          <a:ln/>
        </p:spPr>
        <p:txBody>
          <a:bodyPr wrap="square" lIns="0" tIns="0" rIns="0" bIns="0" rtlCol="0" anchor="ctr"/>
          <a:lstStyle/>
          <a:p>
            <a:pPr indent="0" marL="0">
              <a:buNone/>
            </a:pPr>
            <a:r>
              <a:rPr lang="en-US" sz="1050" dirty="0">
                <a:solidFill>
                  <a:srgbClr val="667569"/>
                </a:solidFill>
                <a:latin typeface="Arial" pitchFamily="34" charset="0"/>
                <a:ea typeface="Arial" pitchFamily="34" charset="-122"/>
                <a:cs typeface="Arial" pitchFamily="34" charset="-120"/>
              </a:rPr>
              <a:t>02</a:t>
            </a:r>
            <a:endParaRPr lang="en-US" sz="1050" dirty="0"/>
          </a:p>
        </p:txBody>
      </p:sp>
      <p:sp>
        <p:nvSpPr>
          <p:cNvPr id="11" name="Text 8"/>
          <p:cNvSpPr/>
          <p:nvPr/>
        </p:nvSpPr>
        <p:spPr>
          <a:xfrm>
            <a:off x="7662672" y="3959352"/>
            <a:ext cx="3675888" cy="393192"/>
          </a:xfrm>
          <a:prstGeom prst="rect">
            <a:avLst/>
          </a:prstGeom>
          <a:noFill/>
          <a:ln/>
        </p:spPr>
        <p:txBody>
          <a:bodyPr wrap="square" lIns="0" tIns="0" rIns="0" bIns="0" rtlCol="0" anchor="ctr"/>
          <a:lstStyle/>
          <a:p>
            <a:pPr indent="0" marL="0">
              <a:buNone/>
            </a:pPr>
            <a:r>
              <a:rPr lang="en-US" sz="2350" dirty="0">
                <a:solidFill>
                  <a:srgbClr val="244A3A"/>
                </a:solidFill>
                <a:latin typeface="Georgia" pitchFamily="34" charset="0"/>
                <a:ea typeface="Georgia" pitchFamily="34" charset="-122"/>
                <a:cs typeface="Georgia" pitchFamily="34" charset="-120"/>
              </a:rPr>
              <a:t>Smooth</a:t>
            </a:r>
            <a:endParaRPr lang="en-US" sz="2350" dirty="0"/>
          </a:p>
        </p:txBody>
      </p:sp>
      <p:sp>
        <p:nvSpPr>
          <p:cNvPr id="12" name="Text 9"/>
          <p:cNvSpPr/>
          <p:nvPr/>
        </p:nvSpPr>
        <p:spPr>
          <a:xfrm>
            <a:off x="7680960" y="4407408"/>
            <a:ext cx="3675888" cy="420624"/>
          </a:xfrm>
          <a:prstGeom prst="rect">
            <a:avLst/>
          </a:prstGeom>
          <a:noFill/>
          <a:ln/>
        </p:spPr>
        <p:txBody>
          <a:bodyPr wrap="square" lIns="0" tIns="0" rIns="0" bIns="0" rtlCol="0" anchor="t"/>
          <a:lstStyle/>
          <a:p>
            <a:pPr indent="0" marL="0">
              <a:buNone/>
            </a:pPr>
            <a:r>
              <a:rPr lang="en-US" sz="1520" dirty="0">
                <a:solidFill>
                  <a:srgbClr val="667569"/>
                </a:solidFill>
                <a:latin typeface="Arial" pitchFamily="34" charset="0"/>
                <a:ea typeface="Arial" pitchFamily="34" charset="-122"/>
                <a:cs typeface="Arial" pitchFamily="34" charset="-120"/>
              </a:rPr>
              <a:t>A soft, easy-to-spread feel.</a:t>
            </a:r>
            <a:endParaRPr lang="en-US" sz="1520" dirty="0"/>
          </a:p>
        </p:txBody>
      </p:sp>
      <p:sp>
        <p:nvSpPr>
          <p:cNvPr id="13" name="Text 10"/>
          <p:cNvSpPr/>
          <p:nvPr/>
        </p:nvSpPr>
        <p:spPr>
          <a:xfrm>
            <a:off x="7068312" y="4937760"/>
            <a:ext cx="384048" cy="246888"/>
          </a:xfrm>
          <a:prstGeom prst="rect">
            <a:avLst/>
          </a:prstGeom>
          <a:noFill/>
          <a:ln/>
        </p:spPr>
        <p:txBody>
          <a:bodyPr wrap="square" lIns="0" tIns="0" rIns="0" bIns="0" rtlCol="0" anchor="ctr"/>
          <a:lstStyle/>
          <a:p>
            <a:pPr indent="0" marL="0">
              <a:buNone/>
            </a:pPr>
            <a:r>
              <a:rPr lang="en-US" sz="1050" dirty="0">
                <a:solidFill>
                  <a:srgbClr val="667569"/>
                </a:solidFill>
                <a:latin typeface="Arial" pitchFamily="34" charset="0"/>
                <a:ea typeface="Arial" pitchFamily="34" charset="-122"/>
                <a:cs typeface="Arial" pitchFamily="34" charset="-120"/>
              </a:rPr>
              <a:t>03</a:t>
            </a:r>
            <a:endParaRPr lang="en-US" sz="1050" dirty="0"/>
          </a:p>
        </p:txBody>
      </p:sp>
      <p:sp>
        <p:nvSpPr>
          <p:cNvPr id="14" name="Text 11"/>
          <p:cNvSpPr/>
          <p:nvPr/>
        </p:nvSpPr>
        <p:spPr>
          <a:xfrm>
            <a:off x="7662672" y="4892040"/>
            <a:ext cx="3675888" cy="393192"/>
          </a:xfrm>
          <a:prstGeom prst="rect">
            <a:avLst/>
          </a:prstGeom>
          <a:noFill/>
          <a:ln/>
        </p:spPr>
        <p:txBody>
          <a:bodyPr wrap="square" lIns="0" tIns="0" rIns="0" bIns="0" rtlCol="0" anchor="ctr"/>
          <a:lstStyle/>
          <a:p>
            <a:pPr indent="0" marL="0">
              <a:buNone/>
            </a:pPr>
            <a:r>
              <a:rPr lang="en-US" sz="2350" dirty="0">
                <a:solidFill>
                  <a:srgbClr val="244A3A"/>
                </a:solidFill>
                <a:latin typeface="Georgia" pitchFamily="34" charset="0"/>
                <a:ea typeface="Georgia" pitchFamily="34" charset="-122"/>
                <a:cs typeface="Georgia" pitchFamily="34" charset="-120"/>
              </a:rPr>
              <a:t>Layer</a:t>
            </a:r>
            <a:endParaRPr lang="en-US" sz="2350" dirty="0"/>
          </a:p>
        </p:txBody>
      </p:sp>
      <p:sp>
        <p:nvSpPr>
          <p:cNvPr id="15" name="Text 12"/>
          <p:cNvSpPr/>
          <p:nvPr/>
        </p:nvSpPr>
        <p:spPr>
          <a:xfrm>
            <a:off x="7680960" y="5340096"/>
            <a:ext cx="3675888" cy="420624"/>
          </a:xfrm>
          <a:prstGeom prst="rect">
            <a:avLst/>
          </a:prstGeom>
          <a:noFill/>
          <a:ln/>
        </p:spPr>
        <p:txBody>
          <a:bodyPr wrap="square" lIns="0" tIns="0" rIns="0" bIns="0" rtlCol="0" anchor="t"/>
          <a:lstStyle/>
          <a:p>
            <a:pPr indent="0" marL="0">
              <a:buNone/>
            </a:pPr>
            <a:r>
              <a:rPr lang="en-US" sz="1520" dirty="0">
                <a:solidFill>
                  <a:srgbClr val="667569"/>
                </a:solidFill>
                <a:latin typeface="Arial" pitchFamily="34" charset="0"/>
                <a:ea typeface="Arial" pitchFamily="34" charset="-122"/>
                <a:cs typeface="Arial" pitchFamily="34" charset="-120"/>
              </a:rPr>
              <a:t>A finish designed to sit under moisturizer.</a:t>
            </a:r>
            <a:endParaRPr lang="en-US" sz="1520" dirty="0"/>
          </a:p>
        </p:txBody>
      </p:sp>
      <p:sp>
        <p:nvSpPr>
          <p:cNvPr id="16" name="Text 13"/>
          <p:cNvSpPr/>
          <p:nvPr/>
        </p:nvSpPr>
        <p:spPr>
          <a:xfrm>
            <a:off x="640080" y="5952744"/>
            <a:ext cx="5440680" cy="228600"/>
          </a:xfrm>
          <a:prstGeom prst="rect">
            <a:avLst/>
          </a:prstGeom>
          <a:noFill/>
          <a:ln/>
        </p:spPr>
        <p:txBody>
          <a:bodyPr wrap="square" lIns="0" tIns="0" rIns="0" bIns="0" rtlCol="0" anchor="ctr"/>
          <a:lstStyle/>
          <a:p>
            <a:pPr indent="0" marL="0">
              <a:buNone/>
            </a:pPr>
            <a:r>
              <a:rPr lang="en-US" sz="1100" spc="200" kern="0" dirty="0">
                <a:solidFill>
                  <a:srgbClr val="244A3A"/>
                </a:solidFill>
                <a:latin typeface="Arial" pitchFamily="34" charset="0"/>
                <a:ea typeface="Arial" pitchFamily="34" charset="-122"/>
                <a:cs typeface="Arial" pitchFamily="34" charset="-120"/>
              </a:rPr>
              <a:t>LIGHT BY DESIGN</a:t>
            </a:r>
            <a:endParaRPr lang="en-US" sz="1100" dirty="0"/>
          </a:p>
        </p:txBody>
      </p:sp>
      <p:sp>
        <p:nvSpPr>
          <p:cNvPr id="17" name="Text 14"/>
          <p:cNvSpPr/>
          <p:nvPr/>
        </p:nvSpPr>
        <p:spPr>
          <a:xfrm>
            <a:off x="7068312" y="6117336"/>
            <a:ext cx="4443984" cy="182880"/>
          </a:xfrm>
          <a:prstGeom prst="rect">
            <a:avLst/>
          </a:prstGeom>
          <a:noFill/>
          <a:ln/>
        </p:spPr>
        <p:txBody>
          <a:bodyPr wrap="square" lIns="0" tIns="0" rIns="0" bIns="0" rtlCol="0" anchor="ctr"/>
          <a:lstStyle/>
          <a:p>
            <a:pPr indent="0" marL="0">
              <a:buNone/>
            </a:pPr>
            <a:r>
              <a:rPr lang="en-US" sz="970" dirty="0">
                <a:solidFill>
                  <a:srgbClr val="667569"/>
                </a:solidFill>
                <a:latin typeface="Arial" pitchFamily="34" charset="0"/>
                <a:ea typeface="Arial" pitchFamily="34" charset="-122"/>
                <a:cs typeface="Arial" pitchFamily="34" charset="-120"/>
              </a:rPr>
              <a:t>Texture illustration only; not a product test.</a:t>
            </a:r>
            <a:endParaRPr lang="en-US" sz="970" dirty="0"/>
          </a:p>
        </p:txBody>
      </p:sp>
      <p:sp>
        <p:nvSpPr>
          <p:cNvPr id="18" name="Shape 15"/>
          <p:cNvSpPr/>
          <p:nvPr/>
        </p:nvSpPr>
        <p:spPr>
          <a:xfrm>
            <a:off x="621792" y="6409944"/>
            <a:ext cx="10948416" cy="0"/>
          </a:xfrm>
          <a:prstGeom prst="line">
            <a:avLst/>
          </a:prstGeom>
          <a:noFill/>
          <a:ln w="6350">
            <a:solidFill>
              <a:srgbClr val="C8CEC0"/>
            </a:solidFill>
            <a:prstDash val="solid"/>
          </a:ln>
        </p:spPr>
      </p:sp>
      <p:sp>
        <p:nvSpPr>
          <p:cNvPr id="19" name="Text 16"/>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20" name="Text 17"/>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05 / 08</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3EB"/>
        </a:solidFill>
      </p:bgPr>
    </p:bg>
    <p:spTree>
      <p:nvGrpSpPr>
        <p:cNvPr id="1" name=""/>
        <p:cNvGrpSpPr/>
        <p:nvPr/>
      </p:nvGrpSpPr>
      <p:grpSpPr>
        <a:xfrm>
          <a:off x="0" y="0"/>
          <a:ext cx="0" cy="0"/>
          <a:chOff x="0" y="0"/>
          <a:chExt cx="0" cy="0"/>
        </a:xfrm>
      </p:grpSpPr>
      <p:sp>
        <p:nvSpPr>
          <p:cNvPr id="2"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244A3A"/>
                </a:solidFill>
                <a:latin typeface="Arial" pitchFamily="34" charset="0"/>
                <a:ea typeface="Arial" pitchFamily="34" charset="-122"/>
                <a:cs typeface="Arial" pitchFamily="34" charset="-120"/>
              </a:rPr>
              <a:t>CLEARDEW</a:t>
            </a:r>
            <a:endParaRPr lang="en-US" sz="1150" dirty="0"/>
          </a:p>
        </p:txBody>
      </p:sp>
      <p:sp>
        <p:nvSpPr>
          <p:cNvPr id="3"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667569"/>
                </a:solidFill>
                <a:latin typeface="Arial" pitchFamily="34" charset="0"/>
                <a:ea typeface="Arial" pitchFamily="34" charset="-122"/>
                <a:cs typeface="Arial" pitchFamily="34" charset="-120"/>
              </a:rPr>
              <a:t>05 / HOW TO USE</a:t>
            </a:r>
            <a:endParaRPr lang="en-US" sz="950" dirty="0"/>
          </a:p>
        </p:txBody>
      </p:sp>
      <p:sp>
        <p:nvSpPr>
          <p:cNvPr id="4" name="Text 2"/>
          <p:cNvSpPr/>
          <p:nvPr/>
        </p:nvSpPr>
        <p:spPr>
          <a:xfrm>
            <a:off x="621792" y="1005840"/>
            <a:ext cx="10972800" cy="758952"/>
          </a:xfrm>
          <a:prstGeom prst="rect">
            <a:avLst/>
          </a:prstGeom>
          <a:noFill/>
          <a:ln/>
        </p:spPr>
        <p:txBody>
          <a:bodyPr wrap="square" lIns="0" tIns="0" rIns="0" bIns="0" rtlCol="0" anchor="ctr"/>
          <a:lstStyle/>
          <a:p>
            <a:pPr indent="0" marL="0">
              <a:buNone/>
            </a:pPr>
            <a:r>
              <a:rPr lang="en-US" sz="3920" dirty="0">
                <a:solidFill>
                  <a:srgbClr val="244A3A"/>
                </a:solidFill>
                <a:latin typeface="Georgia" pitchFamily="34" charset="0"/>
                <a:ea typeface="Georgia" pitchFamily="34" charset="-122"/>
                <a:cs typeface="Georgia" pitchFamily="34" charset="-120"/>
              </a:rPr>
              <a:t>Four steps. One easy routine.</a:t>
            </a:r>
            <a:endParaRPr lang="en-US" sz="3920" dirty="0"/>
          </a:p>
        </p:txBody>
      </p:sp>
      <p:sp>
        <p:nvSpPr>
          <p:cNvPr id="5" name="Text 3"/>
          <p:cNvSpPr/>
          <p:nvPr/>
        </p:nvSpPr>
        <p:spPr>
          <a:xfrm>
            <a:off x="649224" y="1920240"/>
            <a:ext cx="10927080" cy="347472"/>
          </a:xfrm>
          <a:prstGeom prst="rect">
            <a:avLst/>
          </a:prstGeom>
          <a:noFill/>
          <a:ln/>
        </p:spPr>
        <p:txBody>
          <a:bodyPr wrap="square" lIns="0" tIns="0" rIns="0" bIns="0" rtlCol="0" anchor="ctr"/>
          <a:lstStyle/>
          <a:p>
            <a:pPr indent="0" marL="0">
              <a:buNone/>
            </a:pPr>
            <a:r>
              <a:rPr lang="en-US" sz="1680" dirty="0">
                <a:solidFill>
                  <a:srgbClr val="667569"/>
                </a:solidFill>
                <a:latin typeface="Arial" pitchFamily="34" charset="0"/>
                <a:ea typeface="Arial" pitchFamily="34" charset="-122"/>
                <a:cs typeface="Arial" pitchFamily="34" charset="-120"/>
              </a:rPr>
              <a:t>An illustrative place for the serum in a daily skincare routine.</a:t>
            </a:r>
            <a:endParaRPr lang="en-US" sz="1680" dirty="0"/>
          </a:p>
        </p:txBody>
      </p:sp>
      <p:sp>
        <p:nvSpPr>
          <p:cNvPr id="6" name="Shape 4"/>
          <p:cNvSpPr/>
          <p:nvPr/>
        </p:nvSpPr>
        <p:spPr>
          <a:xfrm>
            <a:off x="1271016" y="2779776"/>
            <a:ext cx="1051560" cy="1051560"/>
          </a:xfrm>
          <a:prstGeom prst="ellipse">
            <a:avLst/>
          </a:prstGeom>
          <a:solidFill>
            <a:srgbClr val="E5ECDD"/>
          </a:solidFill>
          <a:ln w="12700">
            <a:solidFill>
              <a:srgbClr val="E5ECDD">
                <a:alpha val="0"/>
              </a:srgbClr>
            </a:solidFill>
            <a:prstDash val="solid"/>
          </a:ln>
        </p:spPr>
      </p:sp>
      <p:pic>
        <p:nvPicPr>
          <p:cNvPr id="7" name="Image 0" descr="/mnt/data/beauty_serum_work/assets/icon_cleanse.png">    </p:cNvPr>
          <p:cNvPicPr>
            <a:picLocks noChangeAspect="1"/>
          </p:cNvPicPr>
          <p:nvPr/>
        </p:nvPicPr>
        <p:blipFill>
          <a:blip r:embed="rId1"/>
          <a:stretch>
            <a:fillRect/>
          </a:stretch>
        </p:blipFill>
        <p:spPr>
          <a:xfrm>
            <a:off x="1362456" y="2871216"/>
            <a:ext cx="868680" cy="868680"/>
          </a:xfrm>
          <a:prstGeom prst="rect">
            <a:avLst/>
          </a:prstGeom>
        </p:spPr>
      </p:pic>
      <p:sp>
        <p:nvSpPr>
          <p:cNvPr id="8" name="Text 5"/>
          <p:cNvSpPr/>
          <p:nvPr/>
        </p:nvSpPr>
        <p:spPr>
          <a:xfrm>
            <a:off x="667512" y="4233672"/>
            <a:ext cx="2304288" cy="411480"/>
          </a:xfrm>
          <a:prstGeom prst="rect">
            <a:avLst/>
          </a:prstGeom>
          <a:noFill/>
          <a:ln/>
        </p:spPr>
        <p:txBody>
          <a:bodyPr wrap="square" lIns="0" tIns="0" rIns="0" bIns="0" rtlCol="0" anchor="ctr"/>
          <a:lstStyle/>
          <a:p>
            <a:pPr algn="ctr" indent="0" marL="0">
              <a:buNone/>
            </a:pPr>
            <a:r>
              <a:rPr lang="en-US" sz="1920" dirty="0">
                <a:solidFill>
                  <a:srgbClr val="244A3A"/>
                </a:solidFill>
                <a:latin typeface="Georgia" pitchFamily="34" charset="0"/>
                <a:ea typeface="Georgia" pitchFamily="34" charset="-122"/>
                <a:cs typeface="Georgia" pitchFamily="34" charset="-120"/>
              </a:rPr>
              <a:t>01 / Cleanse</a:t>
            </a:r>
            <a:endParaRPr lang="en-US" sz="1920" dirty="0"/>
          </a:p>
        </p:txBody>
      </p:sp>
      <p:sp>
        <p:nvSpPr>
          <p:cNvPr id="9" name="Text 6"/>
          <p:cNvSpPr/>
          <p:nvPr/>
        </p:nvSpPr>
        <p:spPr>
          <a:xfrm>
            <a:off x="740664" y="4809744"/>
            <a:ext cx="2167128" cy="731520"/>
          </a:xfrm>
          <a:prstGeom prst="rect">
            <a:avLst/>
          </a:prstGeom>
          <a:noFill/>
          <a:ln/>
        </p:spPr>
        <p:txBody>
          <a:bodyPr wrap="square" lIns="0" tIns="0" rIns="0" bIns="0" rtlCol="0" anchor="t"/>
          <a:lstStyle/>
          <a:p>
            <a:pPr algn="ctr" indent="0" marL="0">
              <a:buNone/>
            </a:pPr>
            <a:r>
              <a:rPr lang="en-US" sz="1620" dirty="0">
                <a:solidFill>
                  <a:srgbClr val="667569"/>
                </a:solidFill>
                <a:latin typeface="Arial" pitchFamily="34" charset="0"/>
                <a:ea typeface="Arial" pitchFamily="34" charset="-122"/>
                <a:cs typeface="Arial" pitchFamily="34" charset="-120"/>
              </a:rPr>
              <a:t>Begin with a gentle cleanse.</a:t>
            </a:r>
            <a:endParaRPr lang="en-US" sz="1620" dirty="0"/>
          </a:p>
        </p:txBody>
      </p:sp>
      <p:sp>
        <p:nvSpPr>
          <p:cNvPr id="10" name="Text 7"/>
          <p:cNvSpPr/>
          <p:nvPr/>
        </p:nvSpPr>
        <p:spPr>
          <a:xfrm>
            <a:off x="3118104" y="3172968"/>
            <a:ext cx="301752" cy="320040"/>
          </a:xfrm>
          <a:prstGeom prst="rect">
            <a:avLst/>
          </a:prstGeom>
          <a:noFill/>
          <a:ln/>
        </p:spPr>
        <p:txBody>
          <a:bodyPr wrap="square" lIns="0" tIns="0" rIns="0" bIns="0" rtlCol="0" anchor="ctr"/>
          <a:lstStyle/>
          <a:p>
            <a:pPr algn="ctr" indent="0" marL="0">
              <a:buNone/>
            </a:pPr>
            <a:r>
              <a:rPr lang="en-US" sz="2200" dirty="0">
                <a:solidFill>
                  <a:srgbClr val="97AA8D"/>
                </a:solidFill>
                <a:latin typeface="Arial" pitchFamily="34" charset="0"/>
                <a:ea typeface="Arial" pitchFamily="34" charset="-122"/>
                <a:cs typeface="Arial" pitchFamily="34" charset="-120"/>
              </a:rPr>
              <a:t>→</a:t>
            </a:r>
            <a:endParaRPr lang="en-US" sz="2200" dirty="0"/>
          </a:p>
        </p:txBody>
      </p:sp>
      <p:sp>
        <p:nvSpPr>
          <p:cNvPr id="11" name="Shape 8"/>
          <p:cNvSpPr/>
          <p:nvPr/>
        </p:nvSpPr>
        <p:spPr>
          <a:xfrm>
            <a:off x="4178808" y="2779776"/>
            <a:ext cx="1051560" cy="1051560"/>
          </a:xfrm>
          <a:prstGeom prst="ellipse">
            <a:avLst/>
          </a:prstGeom>
          <a:solidFill>
            <a:srgbClr val="E5ECDD"/>
          </a:solidFill>
          <a:ln w="12700">
            <a:solidFill>
              <a:srgbClr val="E5ECDD">
                <a:alpha val="0"/>
              </a:srgbClr>
            </a:solidFill>
            <a:prstDash val="solid"/>
          </a:ln>
        </p:spPr>
      </p:sp>
      <p:pic>
        <p:nvPicPr>
          <p:cNvPr id="12" name="Image 1" descr="/mnt/data/beauty_serum_work/assets/icon_serum.png">    </p:cNvPr>
          <p:cNvPicPr>
            <a:picLocks noChangeAspect="1"/>
          </p:cNvPicPr>
          <p:nvPr/>
        </p:nvPicPr>
        <p:blipFill>
          <a:blip r:embed="rId2"/>
          <a:stretch>
            <a:fillRect/>
          </a:stretch>
        </p:blipFill>
        <p:spPr>
          <a:xfrm>
            <a:off x="4270248" y="2871216"/>
            <a:ext cx="868680" cy="868680"/>
          </a:xfrm>
          <a:prstGeom prst="rect">
            <a:avLst/>
          </a:prstGeom>
        </p:spPr>
      </p:pic>
      <p:sp>
        <p:nvSpPr>
          <p:cNvPr id="13" name="Text 9"/>
          <p:cNvSpPr/>
          <p:nvPr/>
        </p:nvSpPr>
        <p:spPr>
          <a:xfrm>
            <a:off x="3575304" y="4233672"/>
            <a:ext cx="2304288" cy="411480"/>
          </a:xfrm>
          <a:prstGeom prst="rect">
            <a:avLst/>
          </a:prstGeom>
          <a:noFill/>
          <a:ln/>
        </p:spPr>
        <p:txBody>
          <a:bodyPr wrap="square" lIns="0" tIns="0" rIns="0" bIns="0" rtlCol="0" anchor="ctr"/>
          <a:lstStyle/>
          <a:p>
            <a:pPr algn="ctr" indent="0" marL="0">
              <a:buNone/>
            </a:pPr>
            <a:r>
              <a:rPr lang="en-US" sz="1920" dirty="0">
                <a:solidFill>
                  <a:srgbClr val="244A3A"/>
                </a:solidFill>
                <a:latin typeface="Georgia" pitchFamily="34" charset="0"/>
                <a:ea typeface="Georgia" pitchFamily="34" charset="-122"/>
                <a:cs typeface="Georgia" pitchFamily="34" charset="-120"/>
              </a:rPr>
              <a:t>02 / Apply serum</a:t>
            </a:r>
            <a:endParaRPr lang="en-US" sz="1920" dirty="0"/>
          </a:p>
        </p:txBody>
      </p:sp>
      <p:sp>
        <p:nvSpPr>
          <p:cNvPr id="14" name="Text 10"/>
          <p:cNvSpPr/>
          <p:nvPr/>
        </p:nvSpPr>
        <p:spPr>
          <a:xfrm>
            <a:off x="3648456" y="4809744"/>
            <a:ext cx="2167128" cy="731520"/>
          </a:xfrm>
          <a:prstGeom prst="rect">
            <a:avLst/>
          </a:prstGeom>
          <a:noFill/>
          <a:ln/>
        </p:spPr>
        <p:txBody>
          <a:bodyPr wrap="square" lIns="0" tIns="0" rIns="0" bIns="0" rtlCol="0" anchor="t"/>
          <a:lstStyle/>
          <a:p>
            <a:pPr algn="ctr" indent="0" marL="0">
              <a:buNone/>
            </a:pPr>
            <a:r>
              <a:rPr lang="en-US" sz="1620" dirty="0">
                <a:solidFill>
                  <a:srgbClr val="667569"/>
                </a:solidFill>
                <a:latin typeface="Arial" pitchFamily="34" charset="0"/>
                <a:ea typeface="Arial" pitchFamily="34" charset="-122"/>
                <a:cs typeface="Arial" pitchFamily="34" charset="-120"/>
              </a:rPr>
              <a:t>Use the amount on the final product label.</a:t>
            </a:r>
            <a:endParaRPr lang="en-US" sz="1620" dirty="0"/>
          </a:p>
        </p:txBody>
      </p:sp>
      <p:sp>
        <p:nvSpPr>
          <p:cNvPr id="15" name="Text 11"/>
          <p:cNvSpPr/>
          <p:nvPr/>
        </p:nvSpPr>
        <p:spPr>
          <a:xfrm>
            <a:off x="6025896" y="3172968"/>
            <a:ext cx="301752" cy="320040"/>
          </a:xfrm>
          <a:prstGeom prst="rect">
            <a:avLst/>
          </a:prstGeom>
          <a:noFill/>
          <a:ln/>
        </p:spPr>
        <p:txBody>
          <a:bodyPr wrap="square" lIns="0" tIns="0" rIns="0" bIns="0" rtlCol="0" anchor="ctr"/>
          <a:lstStyle/>
          <a:p>
            <a:pPr algn="ctr" indent="0" marL="0">
              <a:buNone/>
            </a:pPr>
            <a:r>
              <a:rPr lang="en-US" sz="2200" dirty="0">
                <a:solidFill>
                  <a:srgbClr val="97AA8D"/>
                </a:solidFill>
                <a:latin typeface="Arial" pitchFamily="34" charset="0"/>
                <a:ea typeface="Arial" pitchFamily="34" charset="-122"/>
                <a:cs typeface="Arial" pitchFamily="34" charset="-120"/>
              </a:rPr>
              <a:t>→</a:t>
            </a:r>
            <a:endParaRPr lang="en-US" sz="2200" dirty="0"/>
          </a:p>
        </p:txBody>
      </p:sp>
      <p:sp>
        <p:nvSpPr>
          <p:cNvPr id="16" name="Shape 12"/>
          <p:cNvSpPr/>
          <p:nvPr/>
        </p:nvSpPr>
        <p:spPr>
          <a:xfrm>
            <a:off x="7086600" y="2779776"/>
            <a:ext cx="1051560" cy="1051560"/>
          </a:xfrm>
          <a:prstGeom prst="ellipse">
            <a:avLst/>
          </a:prstGeom>
          <a:solidFill>
            <a:srgbClr val="E5ECDD"/>
          </a:solidFill>
          <a:ln w="12700">
            <a:solidFill>
              <a:srgbClr val="E5ECDD">
                <a:alpha val="0"/>
              </a:srgbClr>
            </a:solidFill>
            <a:prstDash val="solid"/>
          </a:ln>
        </p:spPr>
      </p:sp>
      <p:pic>
        <p:nvPicPr>
          <p:cNvPr id="17" name="Image 2" descr="/mnt/data/beauty_serum_work/assets/icon_jar.png">    </p:cNvPr>
          <p:cNvPicPr>
            <a:picLocks noChangeAspect="1"/>
          </p:cNvPicPr>
          <p:nvPr/>
        </p:nvPicPr>
        <p:blipFill>
          <a:blip r:embed="rId3"/>
          <a:stretch>
            <a:fillRect/>
          </a:stretch>
        </p:blipFill>
        <p:spPr>
          <a:xfrm>
            <a:off x="7178040" y="2871216"/>
            <a:ext cx="868680" cy="868680"/>
          </a:xfrm>
          <a:prstGeom prst="rect">
            <a:avLst/>
          </a:prstGeom>
        </p:spPr>
      </p:pic>
      <p:sp>
        <p:nvSpPr>
          <p:cNvPr id="18" name="Text 13"/>
          <p:cNvSpPr/>
          <p:nvPr/>
        </p:nvSpPr>
        <p:spPr>
          <a:xfrm>
            <a:off x="6483096" y="4233672"/>
            <a:ext cx="2304288" cy="411480"/>
          </a:xfrm>
          <a:prstGeom prst="rect">
            <a:avLst/>
          </a:prstGeom>
          <a:noFill/>
          <a:ln/>
        </p:spPr>
        <p:txBody>
          <a:bodyPr wrap="square" lIns="0" tIns="0" rIns="0" bIns="0" rtlCol="0" anchor="ctr"/>
          <a:lstStyle/>
          <a:p>
            <a:pPr algn="ctr" indent="0" marL="0">
              <a:buNone/>
            </a:pPr>
            <a:r>
              <a:rPr lang="en-US" sz="1920" dirty="0">
                <a:solidFill>
                  <a:srgbClr val="244A3A"/>
                </a:solidFill>
                <a:latin typeface="Georgia" pitchFamily="34" charset="0"/>
                <a:ea typeface="Georgia" pitchFamily="34" charset="-122"/>
                <a:cs typeface="Georgia" pitchFamily="34" charset="-120"/>
              </a:rPr>
              <a:t>03 / Moisturize</a:t>
            </a:r>
            <a:endParaRPr lang="en-US" sz="1920" dirty="0"/>
          </a:p>
        </p:txBody>
      </p:sp>
      <p:sp>
        <p:nvSpPr>
          <p:cNvPr id="19" name="Text 14"/>
          <p:cNvSpPr/>
          <p:nvPr/>
        </p:nvSpPr>
        <p:spPr>
          <a:xfrm>
            <a:off x="6556248" y="4809744"/>
            <a:ext cx="2167128" cy="731520"/>
          </a:xfrm>
          <a:prstGeom prst="rect">
            <a:avLst/>
          </a:prstGeom>
          <a:noFill/>
          <a:ln/>
        </p:spPr>
        <p:txBody>
          <a:bodyPr wrap="square" lIns="0" tIns="0" rIns="0" bIns="0" rtlCol="0" anchor="t"/>
          <a:lstStyle/>
          <a:p>
            <a:pPr algn="ctr" indent="0" marL="0">
              <a:buNone/>
            </a:pPr>
            <a:r>
              <a:rPr lang="en-US" sz="1620" dirty="0">
                <a:solidFill>
                  <a:srgbClr val="667569"/>
                </a:solidFill>
                <a:latin typeface="Arial" pitchFamily="34" charset="0"/>
                <a:ea typeface="Arial" pitchFamily="34" charset="-122"/>
                <a:cs typeface="Arial" pitchFamily="34" charset="-120"/>
              </a:rPr>
              <a:t>Follow with your moisturizer.</a:t>
            </a:r>
            <a:endParaRPr lang="en-US" sz="1620" dirty="0"/>
          </a:p>
        </p:txBody>
      </p:sp>
      <p:sp>
        <p:nvSpPr>
          <p:cNvPr id="20" name="Text 15"/>
          <p:cNvSpPr/>
          <p:nvPr/>
        </p:nvSpPr>
        <p:spPr>
          <a:xfrm>
            <a:off x="8933688" y="3172968"/>
            <a:ext cx="301752" cy="320040"/>
          </a:xfrm>
          <a:prstGeom prst="rect">
            <a:avLst/>
          </a:prstGeom>
          <a:noFill/>
          <a:ln/>
        </p:spPr>
        <p:txBody>
          <a:bodyPr wrap="square" lIns="0" tIns="0" rIns="0" bIns="0" rtlCol="0" anchor="ctr"/>
          <a:lstStyle/>
          <a:p>
            <a:pPr algn="ctr" indent="0" marL="0">
              <a:buNone/>
            </a:pPr>
            <a:r>
              <a:rPr lang="en-US" sz="2200" dirty="0">
                <a:solidFill>
                  <a:srgbClr val="97AA8D"/>
                </a:solidFill>
                <a:latin typeface="Arial" pitchFamily="34" charset="0"/>
                <a:ea typeface="Arial" pitchFamily="34" charset="-122"/>
                <a:cs typeface="Arial" pitchFamily="34" charset="-120"/>
              </a:rPr>
              <a:t>→</a:t>
            </a:r>
            <a:endParaRPr lang="en-US" sz="2200" dirty="0"/>
          </a:p>
        </p:txBody>
      </p:sp>
      <p:sp>
        <p:nvSpPr>
          <p:cNvPr id="21" name="Shape 16"/>
          <p:cNvSpPr/>
          <p:nvPr/>
        </p:nvSpPr>
        <p:spPr>
          <a:xfrm>
            <a:off x="9994392" y="2779776"/>
            <a:ext cx="1051560" cy="1051560"/>
          </a:xfrm>
          <a:prstGeom prst="ellipse">
            <a:avLst/>
          </a:prstGeom>
          <a:solidFill>
            <a:srgbClr val="E5ECDD"/>
          </a:solidFill>
          <a:ln w="12700">
            <a:solidFill>
              <a:srgbClr val="E5ECDD">
                <a:alpha val="0"/>
              </a:srgbClr>
            </a:solidFill>
            <a:prstDash val="solid"/>
          </a:ln>
        </p:spPr>
      </p:sp>
      <p:pic>
        <p:nvPicPr>
          <p:cNvPr id="22" name="Image 3" descr="/mnt/data/beauty_serum_work/assets/icon_sun.png">    </p:cNvPr>
          <p:cNvPicPr>
            <a:picLocks noChangeAspect="1"/>
          </p:cNvPicPr>
          <p:nvPr/>
        </p:nvPicPr>
        <p:blipFill>
          <a:blip r:embed="rId4"/>
          <a:stretch>
            <a:fillRect/>
          </a:stretch>
        </p:blipFill>
        <p:spPr>
          <a:xfrm>
            <a:off x="10085832" y="2871216"/>
            <a:ext cx="868680" cy="868680"/>
          </a:xfrm>
          <a:prstGeom prst="rect">
            <a:avLst/>
          </a:prstGeom>
        </p:spPr>
      </p:pic>
      <p:sp>
        <p:nvSpPr>
          <p:cNvPr id="23" name="Text 17"/>
          <p:cNvSpPr/>
          <p:nvPr/>
        </p:nvSpPr>
        <p:spPr>
          <a:xfrm>
            <a:off x="9390888" y="4233672"/>
            <a:ext cx="2304288" cy="411480"/>
          </a:xfrm>
          <a:prstGeom prst="rect">
            <a:avLst/>
          </a:prstGeom>
          <a:noFill/>
          <a:ln/>
        </p:spPr>
        <p:txBody>
          <a:bodyPr wrap="square" lIns="0" tIns="0" rIns="0" bIns="0" rtlCol="0" anchor="ctr"/>
          <a:lstStyle/>
          <a:p>
            <a:pPr algn="ctr" indent="0" marL="0">
              <a:buNone/>
            </a:pPr>
            <a:r>
              <a:rPr lang="en-US" sz="1920" dirty="0">
                <a:solidFill>
                  <a:srgbClr val="244A3A"/>
                </a:solidFill>
                <a:latin typeface="Georgia" pitchFamily="34" charset="0"/>
                <a:ea typeface="Georgia" pitchFamily="34" charset="-122"/>
                <a:cs typeface="Georgia" pitchFamily="34" charset="-120"/>
              </a:rPr>
              <a:t>04 / Protect (AM)</a:t>
            </a:r>
            <a:endParaRPr lang="en-US" sz="1920" dirty="0"/>
          </a:p>
        </p:txBody>
      </p:sp>
      <p:sp>
        <p:nvSpPr>
          <p:cNvPr id="24" name="Text 18"/>
          <p:cNvSpPr/>
          <p:nvPr/>
        </p:nvSpPr>
        <p:spPr>
          <a:xfrm>
            <a:off x="9464040" y="4809744"/>
            <a:ext cx="2167128" cy="731520"/>
          </a:xfrm>
          <a:prstGeom prst="rect">
            <a:avLst/>
          </a:prstGeom>
          <a:noFill/>
          <a:ln/>
        </p:spPr>
        <p:txBody>
          <a:bodyPr wrap="square" lIns="0" tIns="0" rIns="0" bIns="0" rtlCol="0" anchor="t"/>
          <a:lstStyle/>
          <a:p>
            <a:pPr algn="ctr" indent="0" marL="0">
              <a:buNone/>
            </a:pPr>
            <a:r>
              <a:rPr lang="en-US" sz="1620" dirty="0">
                <a:solidFill>
                  <a:srgbClr val="667569"/>
                </a:solidFill>
                <a:latin typeface="Arial" pitchFamily="34" charset="0"/>
                <a:ea typeface="Arial" pitchFamily="34" charset="-122"/>
                <a:cs typeface="Arial" pitchFamily="34" charset="-120"/>
              </a:rPr>
              <a:t>Broad-spectrum SPF 30+ in the morning.</a:t>
            </a:r>
            <a:endParaRPr lang="en-US" sz="1620" dirty="0"/>
          </a:p>
        </p:txBody>
      </p:sp>
      <p:sp>
        <p:nvSpPr>
          <p:cNvPr id="25" name="Shape 19"/>
          <p:cNvSpPr/>
          <p:nvPr/>
        </p:nvSpPr>
        <p:spPr>
          <a:xfrm>
            <a:off x="658368" y="5861304"/>
            <a:ext cx="10881360" cy="347472"/>
          </a:xfrm>
          <a:prstGeom prst="rect">
            <a:avLst/>
          </a:prstGeom>
          <a:solidFill>
            <a:srgbClr val="E8ECDF"/>
          </a:solidFill>
          <a:ln w="7620">
            <a:solidFill>
              <a:srgbClr val="E8ECDF">
                <a:alpha val="0"/>
              </a:srgbClr>
            </a:solidFill>
            <a:prstDash val="solid"/>
          </a:ln>
        </p:spPr>
      </p:sp>
      <p:sp>
        <p:nvSpPr>
          <p:cNvPr id="26" name="Text 20"/>
          <p:cNvSpPr/>
          <p:nvPr/>
        </p:nvSpPr>
        <p:spPr>
          <a:xfrm>
            <a:off x="804672" y="5925312"/>
            <a:ext cx="10607040" cy="173736"/>
          </a:xfrm>
          <a:prstGeom prst="rect">
            <a:avLst/>
          </a:prstGeom>
          <a:noFill/>
          <a:ln/>
        </p:spPr>
        <p:txBody>
          <a:bodyPr wrap="square" lIns="0" tIns="0" rIns="0" bIns="0" rtlCol="0" anchor="ctr"/>
          <a:lstStyle/>
          <a:p>
            <a:pPr indent="0" marL="0">
              <a:buNone/>
            </a:pPr>
            <a:r>
              <a:rPr lang="en-US" sz="1100" dirty="0">
                <a:solidFill>
                  <a:srgbClr val="61745D"/>
                </a:solidFill>
                <a:latin typeface="Arial" pitchFamily="34" charset="0"/>
                <a:ea typeface="Arial" pitchFamily="34" charset="-122"/>
                <a:cs typeface="Arial" pitchFamily="34" charset="-120"/>
              </a:rPr>
              <a:t>With any real product: follow its label and test it on a small area before regular use.</a:t>
            </a:r>
            <a:endParaRPr lang="en-US" sz="1100" dirty="0"/>
          </a:p>
        </p:txBody>
      </p:sp>
      <p:sp>
        <p:nvSpPr>
          <p:cNvPr id="27" name="Shape 21"/>
          <p:cNvSpPr/>
          <p:nvPr/>
        </p:nvSpPr>
        <p:spPr>
          <a:xfrm>
            <a:off x="621792" y="6409944"/>
            <a:ext cx="10948416" cy="0"/>
          </a:xfrm>
          <a:prstGeom prst="line">
            <a:avLst/>
          </a:prstGeom>
          <a:noFill/>
          <a:ln w="6350">
            <a:solidFill>
              <a:srgbClr val="C8CEC0"/>
            </a:solidFill>
            <a:prstDash val="solid"/>
          </a:ln>
        </p:spPr>
      </p:sp>
      <p:sp>
        <p:nvSpPr>
          <p:cNvPr id="28" name="Text 22"/>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29" name="Text 23"/>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06 / 08</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3EB"/>
        </a:solidFill>
      </p:bgPr>
    </p:bg>
    <p:spTree>
      <p:nvGrpSpPr>
        <p:cNvPr id="1" name=""/>
        <p:cNvGrpSpPr/>
        <p:nvPr/>
      </p:nvGrpSpPr>
      <p:grpSpPr>
        <a:xfrm>
          <a:off x="0" y="0"/>
          <a:ext cx="0" cy="0"/>
          <a:chOff x="0" y="0"/>
          <a:chExt cx="0" cy="0"/>
        </a:xfrm>
      </p:grpSpPr>
      <p:sp>
        <p:nvSpPr>
          <p:cNvPr id="2"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244A3A"/>
                </a:solidFill>
                <a:latin typeface="Arial" pitchFamily="34" charset="0"/>
                <a:ea typeface="Arial" pitchFamily="34" charset="-122"/>
                <a:cs typeface="Arial" pitchFamily="34" charset="-120"/>
              </a:rPr>
              <a:t>CLEARDEW</a:t>
            </a:r>
            <a:endParaRPr lang="en-US" sz="1150" dirty="0"/>
          </a:p>
        </p:txBody>
      </p:sp>
      <p:sp>
        <p:nvSpPr>
          <p:cNvPr id="3"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667569"/>
                </a:solidFill>
                <a:latin typeface="Arial" pitchFamily="34" charset="0"/>
                <a:ea typeface="Arial" pitchFamily="34" charset="-122"/>
                <a:cs typeface="Arial" pitchFamily="34" charset="-120"/>
              </a:rPr>
              <a:t>06 / EVERYDAY MOMENTS</a:t>
            </a:r>
            <a:endParaRPr lang="en-US" sz="950" dirty="0"/>
          </a:p>
        </p:txBody>
      </p:sp>
      <p:sp>
        <p:nvSpPr>
          <p:cNvPr id="4" name="Text 2"/>
          <p:cNvSpPr/>
          <p:nvPr/>
        </p:nvSpPr>
        <p:spPr>
          <a:xfrm>
            <a:off x="621792" y="1005840"/>
            <a:ext cx="10972800" cy="768096"/>
          </a:xfrm>
          <a:prstGeom prst="rect">
            <a:avLst/>
          </a:prstGeom>
          <a:noFill/>
          <a:ln/>
        </p:spPr>
        <p:txBody>
          <a:bodyPr wrap="square" lIns="0" tIns="0" rIns="0" bIns="0" rtlCol="0" anchor="ctr"/>
          <a:lstStyle/>
          <a:p>
            <a:pPr indent="0" marL="0">
              <a:buNone/>
            </a:pPr>
            <a:r>
              <a:rPr lang="en-US" sz="3920" dirty="0">
                <a:solidFill>
                  <a:srgbClr val="244A3A"/>
                </a:solidFill>
                <a:latin typeface="Georgia" pitchFamily="34" charset="0"/>
                <a:ea typeface="Georgia" pitchFamily="34" charset="-122"/>
                <a:cs typeface="Georgia" pitchFamily="34" charset="-120"/>
              </a:rPr>
              <a:t>Made for everyday moments.</a:t>
            </a:r>
            <a:endParaRPr lang="en-US" sz="3920" dirty="0"/>
          </a:p>
        </p:txBody>
      </p:sp>
      <p:pic>
        <p:nvPicPr>
          <p:cNvPr id="5" name="Image 0" descr="/mnt/data/beauty_serum_work/assets/scene_morning.png">    </p:cNvPr>
          <p:cNvPicPr>
            <a:picLocks noChangeAspect="1"/>
          </p:cNvPicPr>
          <p:nvPr/>
        </p:nvPicPr>
        <p:blipFill>
          <a:blip r:embed="rId1"/>
          <a:srcRect l="405" r="405" t="0" b="0"/>
          <a:stretch/>
        </p:blipFill>
        <p:spPr>
          <a:xfrm>
            <a:off x="649224" y="2221992"/>
            <a:ext cx="3355848" cy="2029968"/>
          </a:xfrm>
          <a:prstGeom prst="rect">
            <a:avLst/>
          </a:prstGeom>
        </p:spPr>
      </p:pic>
      <p:sp>
        <p:nvSpPr>
          <p:cNvPr id="6" name="Text 3"/>
          <p:cNvSpPr/>
          <p:nvPr/>
        </p:nvSpPr>
        <p:spPr>
          <a:xfrm>
            <a:off x="649224" y="4498848"/>
            <a:ext cx="393192" cy="201168"/>
          </a:xfrm>
          <a:prstGeom prst="rect">
            <a:avLst/>
          </a:prstGeom>
          <a:noFill/>
          <a:ln/>
        </p:spPr>
        <p:txBody>
          <a:bodyPr wrap="square" lIns="0" tIns="0" rIns="0" bIns="0" rtlCol="0" anchor="ctr"/>
          <a:lstStyle/>
          <a:p>
            <a:pPr indent="0" marL="0">
              <a:buNone/>
            </a:pPr>
            <a:r>
              <a:rPr lang="en-US" sz="970" spc="100" kern="0" dirty="0">
                <a:solidFill>
                  <a:srgbClr val="667569"/>
                </a:solidFill>
                <a:latin typeface="Arial" pitchFamily="34" charset="0"/>
                <a:ea typeface="Arial" pitchFamily="34" charset="-122"/>
                <a:cs typeface="Arial" pitchFamily="34" charset="-120"/>
              </a:rPr>
              <a:t>01</a:t>
            </a:r>
            <a:endParaRPr lang="en-US" sz="970" dirty="0"/>
          </a:p>
        </p:txBody>
      </p:sp>
      <p:sp>
        <p:nvSpPr>
          <p:cNvPr id="7" name="Text 4"/>
          <p:cNvSpPr/>
          <p:nvPr/>
        </p:nvSpPr>
        <p:spPr>
          <a:xfrm>
            <a:off x="649224" y="4809744"/>
            <a:ext cx="3374136" cy="539496"/>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The morning reset</a:t>
            </a:r>
            <a:endParaRPr lang="en-US" sz="2300" dirty="0"/>
          </a:p>
        </p:txBody>
      </p:sp>
      <p:sp>
        <p:nvSpPr>
          <p:cNvPr id="8" name="Text 5"/>
          <p:cNvSpPr/>
          <p:nvPr/>
        </p:nvSpPr>
        <p:spPr>
          <a:xfrm>
            <a:off x="649224" y="5513832"/>
            <a:ext cx="3319272" cy="603504"/>
          </a:xfrm>
          <a:prstGeom prst="rect">
            <a:avLst/>
          </a:prstGeom>
          <a:noFill/>
          <a:ln/>
        </p:spPr>
        <p:txBody>
          <a:bodyPr wrap="square" lIns="0" tIns="0" rIns="0" bIns="0" rtlCol="0" anchor="t"/>
          <a:lstStyle/>
          <a:p>
            <a:pPr indent="0" marL="0">
              <a:buNone/>
            </a:pPr>
            <a:r>
              <a:rPr lang="en-US" sz="1620" dirty="0">
                <a:solidFill>
                  <a:srgbClr val="667569"/>
                </a:solidFill>
                <a:latin typeface="Arial" pitchFamily="34" charset="0"/>
                <a:ea typeface="Arial" pitchFamily="34" charset="-122"/>
                <a:cs typeface="Arial" pitchFamily="34" charset="-120"/>
              </a:rPr>
              <a:t>A small skincare pause before a busy day.</a:t>
            </a:r>
            <a:endParaRPr lang="en-US" sz="1620" dirty="0"/>
          </a:p>
        </p:txBody>
      </p:sp>
      <p:pic>
        <p:nvPicPr>
          <p:cNvPr id="9" name="Image 1" descr="/mnt/data/beauty_serum_work/assets/scene_makeup.png">    </p:cNvPr>
          <p:cNvPicPr>
            <a:picLocks noChangeAspect="1"/>
          </p:cNvPicPr>
          <p:nvPr/>
        </p:nvPicPr>
        <p:blipFill>
          <a:blip r:embed="rId2"/>
          <a:srcRect l="405" r="405" t="0" b="0"/>
          <a:stretch/>
        </p:blipFill>
        <p:spPr>
          <a:xfrm>
            <a:off x="4416552" y="2221992"/>
            <a:ext cx="3355848" cy="2029968"/>
          </a:xfrm>
          <a:prstGeom prst="rect">
            <a:avLst/>
          </a:prstGeom>
        </p:spPr>
      </p:pic>
      <p:sp>
        <p:nvSpPr>
          <p:cNvPr id="10" name="Text 6"/>
          <p:cNvSpPr/>
          <p:nvPr/>
        </p:nvSpPr>
        <p:spPr>
          <a:xfrm>
            <a:off x="4416552" y="4498848"/>
            <a:ext cx="393192" cy="201168"/>
          </a:xfrm>
          <a:prstGeom prst="rect">
            <a:avLst/>
          </a:prstGeom>
          <a:noFill/>
          <a:ln/>
        </p:spPr>
        <p:txBody>
          <a:bodyPr wrap="square" lIns="0" tIns="0" rIns="0" bIns="0" rtlCol="0" anchor="ctr"/>
          <a:lstStyle/>
          <a:p>
            <a:pPr indent="0" marL="0">
              <a:buNone/>
            </a:pPr>
            <a:r>
              <a:rPr lang="en-US" sz="970" spc="100" kern="0" dirty="0">
                <a:solidFill>
                  <a:srgbClr val="667569"/>
                </a:solidFill>
                <a:latin typeface="Arial" pitchFamily="34" charset="0"/>
                <a:ea typeface="Arial" pitchFamily="34" charset="-122"/>
                <a:cs typeface="Arial" pitchFamily="34" charset="-120"/>
              </a:rPr>
              <a:t>02</a:t>
            </a:r>
            <a:endParaRPr lang="en-US" sz="970" dirty="0"/>
          </a:p>
        </p:txBody>
      </p:sp>
      <p:sp>
        <p:nvSpPr>
          <p:cNvPr id="11" name="Text 7"/>
          <p:cNvSpPr/>
          <p:nvPr/>
        </p:nvSpPr>
        <p:spPr>
          <a:xfrm>
            <a:off x="4416552" y="4809744"/>
            <a:ext cx="3374136" cy="539496"/>
          </a:xfrm>
          <a:prstGeom prst="rect">
            <a:avLst/>
          </a:prstGeom>
          <a:noFill/>
          <a:ln/>
        </p:spPr>
        <p:txBody>
          <a:bodyPr wrap="square" lIns="0" tIns="0" rIns="0" bIns="0" rtlCol="0" anchor="ctr"/>
          <a:lstStyle/>
          <a:p>
            <a:pPr indent="0" marL="0">
              <a:buNone/>
            </a:pPr>
            <a:r>
              <a:rPr lang="en-US" sz="2300" dirty="0">
                <a:solidFill>
                  <a:srgbClr val="244A3A"/>
                </a:solidFill>
                <a:latin typeface="Georgia" pitchFamily="34" charset="0"/>
                <a:ea typeface="Georgia" pitchFamily="34" charset="-122"/>
                <a:cs typeface="Georgia" pitchFamily="34" charset="-120"/>
              </a:rPr>
              <a:t>Before makeup</a:t>
            </a:r>
            <a:endParaRPr lang="en-US" sz="2300" dirty="0"/>
          </a:p>
        </p:txBody>
      </p:sp>
      <p:sp>
        <p:nvSpPr>
          <p:cNvPr id="12" name="Text 8"/>
          <p:cNvSpPr/>
          <p:nvPr/>
        </p:nvSpPr>
        <p:spPr>
          <a:xfrm>
            <a:off x="4416552" y="5513832"/>
            <a:ext cx="3319272" cy="603504"/>
          </a:xfrm>
          <a:prstGeom prst="rect">
            <a:avLst/>
          </a:prstGeom>
          <a:noFill/>
          <a:ln/>
        </p:spPr>
        <p:txBody>
          <a:bodyPr wrap="square" lIns="0" tIns="0" rIns="0" bIns="0" rtlCol="0" anchor="t"/>
          <a:lstStyle/>
          <a:p>
            <a:pPr indent="0" marL="0">
              <a:buNone/>
            </a:pPr>
            <a:r>
              <a:rPr lang="en-US" sz="1620" dirty="0">
                <a:solidFill>
                  <a:srgbClr val="667569"/>
                </a:solidFill>
                <a:latin typeface="Arial" pitchFamily="34" charset="0"/>
                <a:ea typeface="Arial" pitchFamily="34" charset="-122"/>
                <a:cs typeface="Arial" pitchFamily="34" charset="-120"/>
              </a:rPr>
              <a:t>A serum step before moisturizer, sunscreen and makeup.</a:t>
            </a:r>
            <a:endParaRPr lang="en-US" sz="1620" dirty="0"/>
          </a:p>
        </p:txBody>
      </p:sp>
      <p:pic>
        <p:nvPicPr>
          <p:cNvPr id="13" name="Image 2" descr="/mnt/data/beauty_serum_work/assets/scene_evening.png">    </p:cNvPr>
          <p:cNvPicPr>
            <a:picLocks noChangeAspect="1"/>
          </p:cNvPicPr>
          <p:nvPr/>
        </p:nvPicPr>
        <p:blipFill>
          <a:blip r:embed="rId3"/>
          <a:srcRect l="405" r="405" t="0" b="0"/>
          <a:stretch/>
        </p:blipFill>
        <p:spPr>
          <a:xfrm>
            <a:off x="8183880" y="2221992"/>
            <a:ext cx="3355848" cy="2029968"/>
          </a:xfrm>
          <a:prstGeom prst="rect">
            <a:avLst/>
          </a:prstGeom>
        </p:spPr>
      </p:pic>
      <p:sp>
        <p:nvSpPr>
          <p:cNvPr id="14" name="Text 9"/>
          <p:cNvSpPr/>
          <p:nvPr/>
        </p:nvSpPr>
        <p:spPr>
          <a:xfrm>
            <a:off x="8183880" y="4498848"/>
            <a:ext cx="393192" cy="201168"/>
          </a:xfrm>
          <a:prstGeom prst="rect">
            <a:avLst/>
          </a:prstGeom>
          <a:noFill/>
          <a:ln/>
        </p:spPr>
        <p:txBody>
          <a:bodyPr wrap="square" lIns="0" tIns="0" rIns="0" bIns="0" rtlCol="0" anchor="ctr"/>
          <a:lstStyle/>
          <a:p>
            <a:pPr indent="0" marL="0">
              <a:buNone/>
            </a:pPr>
            <a:r>
              <a:rPr lang="en-US" sz="970" spc="100" kern="0" dirty="0">
                <a:solidFill>
                  <a:srgbClr val="667569"/>
                </a:solidFill>
                <a:latin typeface="Arial" pitchFamily="34" charset="0"/>
                <a:ea typeface="Arial" pitchFamily="34" charset="-122"/>
                <a:cs typeface="Arial" pitchFamily="34" charset="-120"/>
              </a:rPr>
              <a:t>03</a:t>
            </a:r>
            <a:endParaRPr lang="en-US" sz="970" dirty="0"/>
          </a:p>
        </p:txBody>
      </p:sp>
      <p:sp>
        <p:nvSpPr>
          <p:cNvPr id="15" name="Text 10"/>
          <p:cNvSpPr/>
          <p:nvPr/>
        </p:nvSpPr>
        <p:spPr>
          <a:xfrm>
            <a:off x="8183880" y="4809744"/>
            <a:ext cx="3374136" cy="539496"/>
          </a:xfrm>
          <a:prstGeom prst="rect">
            <a:avLst/>
          </a:prstGeom>
          <a:noFill/>
          <a:ln/>
        </p:spPr>
        <p:txBody>
          <a:bodyPr wrap="square" lIns="0" tIns="0" rIns="0" bIns="0" rtlCol="0" anchor="ctr"/>
          <a:lstStyle/>
          <a:p>
            <a:pPr indent="0" marL="0">
              <a:buNone/>
            </a:pPr>
            <a:r>
              <a:rPr lang="en-US" sz="2020" dirty="0">
                <a:solidFill>
                  <a:srgbClr val="244A3A"/>
                </a:solidFill>
                <a:latin typeface="Georgia" pitchFamily="34" charset="0"/>
                <a:ea typeface="Georgia" pitchFamily="34" charset="-122"/>
                <a:cs typeface="Georgia" pitchFamily="34" charset="-120"/>
              </a:rPr>
              <a:t>The evening wind-down</a:t>
            </a:r>
            <a:endParaRPr lang="en-US" sz="2020" dirty="0"/>
          </a:p>
        </p:txBody>
      </p:sp>
      <p:sp>
        <p:nvSpPr>
          <p:cNvPr id="16" name="Text 11"/>
          <p:cNvSpPr/>
          <p:nvPr/>
        </p:nvSpPr>
        <p:spPr>
          <a:xfrm>
            <a:off x="8183880" y="5513832"/>
            <a:ext cx="3319272" cy="603504"/>
          </a:xfrm>
          <a:prstGeom prst="rect">
            <a:avLst/>
          </a:prstGeom>
          <a:noFill/>
          <a:ln/>
        </p:spPr>
        <p:txBody>
          <a:bodyPr wrap="square" lIns="0" tIns="0" rIns="0" bIns="0" rtlCol="0" anchor="t"/>
          <a:lstStyle/>
          <a:p>
            <a:pPr indent="0" marL="0">
              <a:buNone/>
            </a:pPr>
            <a:r>
              <a:rPr lang="en-US" sz="1620" dirty="0">
                <a:solidFill>
                  <a:srgbClr val="667569"/>
                </a:solidFill>
                <a:latin typeface="Arial" pitchFamily="34" charset="0"/>
                <a:ea typeface="Arial" pitchFamily="34" charset="-122"/>
                <a:cs typeface="Arial" pitchFamily="34" charset="-120"/>
              </a:rPr>
              <a:t>A quiet moment in an end-of-day care routine.</a:t>
            </a:r>
            <a:endParaRPr lang="en-US" sz="1620" dirty="0"/>
          </a:p>
        </p:txBody>
      </p:sp>
      <p:sp>
        <p:nvSpPr>
          <p:cNvPr id="17" name="Shape 12"/>
          <p:cNvSpPr/>
          <p:nvPr/>
        </p:nvSpPr>
        <p:spPr>
          <a:xfrm>
            <a:off x="621792" y="6409944"/>
            <a:ext cx="10948416" cy="0"/>
          </a:xfrm>
          <a:prstGeom prst="line">
            <a:avLst/>
          </a:prstGeom>
          <a:noFill/>
          <a:ln w="6350">
            <a:solidFill>
              <a:srgbClr val="C8CEC0"/>
            </a:solidFill>
            <a:prstDash val="solid"/>
          </a:ln>
        </p:spPr>
      </p:sp>
      <p:sp>
        <p:nvSpPr>
          <p:cNvPr id="18" name="Text 13"/>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667569"/>
                </a:solidFill>
                <a:latin typeface="Arial" pitchFamily="34" charset="0"/>
                <a:ea typeface="Arial" pitchFamily="34" charset="-122"/>
                <a:cs typeface="Arial" pitchFamily="34" charset="-120"/>
              </a:rPr>
              <a:t>FICTIONAL BEAUTY PRODUCT CONCEPT</a:t>
            </a:r>
            <a:endParaRPr lang="en-US" sz="800" dirty="0"/>
          </a:p>
        </p:txBody>
      </p:sp>
      <p:sp>
        <p:nvSpPr>
          <p:cNvPr id="19" name="Text 14"/>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667569"/>
                </a:solidFill>
                <a:latin typeface="Arial" pitchFamily="34" charset="0"/>
                <a:ea typeface="Arial" pitchFamily="34" charset="-122"/>
                <a:cs typeface="Arial" pitchFamily="34" charset="-120"/>
              </a:rPr>
              <a:t>07 / 08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beauty_serum_work/assets/dark_field.jpg">    </p:cNvPr>
          <p:cNvPicPr>
            <a:picLocks noChangeAspect="1"/>
          </p:cNvPicPr>
          <p:nvPr/>
        </p:nvPicPr>
        <p:blipFill>
          <a:blip r:embed="rId1"/>
          <a:srcRect l="0" r="0" t="0" b="0"/>
          <a:stretch/>
        </p:blipFill>
        <p:spPr>
          <a:xfrm>
            <a:off x="0" y="0"/>
            <a:ext cx="12192000" cy="6858000"/>
          </a:xfrm>
          <a:prstGeom prst="rect">
            <a:avLst/>
          </a:prstGeom>
        </p:spPr>
      </p:pic>
      <p:sp>
        <p:nvSpPr>
          <p:cNvPr id="3" name="Text 0"/>
          <p:cNvSpPr/>
          <p:nvPr/>
        </p:nvSpPr>
        <p:spPr>
          <a:xfrm>
            <a:off x="621792" y="338328"/>
            <a:ext cx="3017520" cy="210312"/>
          </a:xfrm>
          <a:prstGeom prst="rect">
            <a:avLst/>
          </a:prstGeom>
          <a:noFill/>
          <a:ln/>
        </p:spPr>
        <p:txBody>
          <a:bodyPr wrap="square" lIns="0" tIns="0" rIns="0" bIns="0" rtlCol="0" anchor="ctr"/>
          <a:lstStyle/>
          <a:p>
            <a:pPr indent="0" marL="0">
              <a:buNone/>
            </a:pPr>
            <a:r>
              <a:rPr lang="en-US" sz="1150" b="1" spc="300" kern="0" dirty="0">
                <a:solidFill>
                  <a:srgbClr val="F5F3EB"/>
                </a:solidFill>
                <a:latin typeface="Arial" pitchFamily="34" charset="0"/>
                <a:ea typeface="Arial" pitchFamily="34" charset="-122"/>
                <a:cs typeface="Arial" pitchFamily="34" charset="-120"/>
              </a:rPr>
              <a:t>CLEARDEW</a:t>
            </a:r>
            <a:endParaRPr lang="en-US" sz="1150" dirty="0"/>
          </a:p>
        </p:txBody>
      </p:sp>
      <p:sp>
        <p:nvSpPr>
          <p:cNvPr id="4" name="Text 1"/>
          <p:cNvSpPr/>
          <p:nvPr/>
        </p:nvSpPr>
        <p:spPr>
          <a:xfrm>
            <a:off x="7315200" y="338328"/>
            <a:ext cx="4251960" cy="210312"/>
          </a:xfrm>
          <a:prstGeom prst="rect">
            <a:avLst/>
          </a:prstGeom>
          <a:noFill/>
          <a:ln/>
        </p:spPr>
        <p:txBody>
          <a:bodyPr wrap="square" lIns="0" tIns="0" rIns="0" bIns="0" rtlCol="0" anchor="ctr"/>
          <a:lstStyle/>
          <a:p>
            <a:pPr algn="r" indent="0" marL="0">
              <a:buNone/>
            </a:pPr>
            <a:r>
              <a:rPr lang="en-US" sz="950" spc="130" kern="0" dirty="0">
                <a:solidFill>
                  <a:srgbClr val="CCD9C2"/>
                </a:solidFill>
                <a:latin typeface="Arial" pitchFamily="34" charset="0"/>
                <a:ea typeface="Arial" pitchFamily="34" charset="-122"/>
                <a:cs typeface="Arial" pitchFamily="34" charset="-120"/>
              </a:rPr>
              <a:t>07 / THE TAKEAWAY</a:t>
            </a:r>
            <a:endParaRPr lang="en-US" sz="950" dirty="0"/>
          </a:p>
        </p:txBody>
      </p:sp>
      <p:pic>
        <p:nvPicPr>
          <p:cNvPr id="5" name="Image 1" descr="/mnt/data/beauty_serum_work/assets/bottle.png">    </p:cNvPr>
          <p:cNvPicPr>
            <a:picLocks noChangeAspect="1"/>
          </p:cNvPicPr>
          <p:nvPr/>
        </p:nvPicPr>
        <p:blipFill>
          <a:blip r:embed="rId2"/>
          <a:stretch>
            <a:fillRect/>
          </a:stretch>
        </p:blipFill>
        <p:spPr>
          <a:xfrm>
            <a:off x="901065" y="1005840"/>
            <a:ext cx="2971038" cy="5093208"/>
          </a:xfrm>
          <a:prstGeom prst="rect">
            <a:avLst/>
          </a:prstGeom>
        </p:spPr>
      </p:pic>
      <p:sp>
        <p:nvSpPr>
          <p:cNvPr id="6" name="Text 2"/>
          <p:cNvSpPr/>
          <p:nvPr/>
        </p:nvSpPr>
        <p:spPr>
          <a:xfrm>
            <a:off x="4590288" y="1389888"/>
            <a:ext cx="6995160" cy="1682496"/>
          </a:xfrm>
          <a:prstGeom prst="rect">
            <a:avLst/>
          </a:prstGeom>
          <a:noFill/>
          <a:ln/>
        </p:spPr>
        <p:txBody>
          <a:bodyPr wrap="square" lIns="0" tIns="0" rIns="0" bIns="0" rtlCol="0" anchor="ctr"/>
          <a:lstStyle/>
          <a:p>
            <a:pPr indent="0" marL="0">
              <a:buNone/>
            </a:pPr>
            <a:r>
              <a:rPr lang="en-US" sz="4700" dirty="0">
                <a:solidFill>
                  <a:srgbClr val="F5F3EB"/>
                </a:solidFill>
                <a:latin typeface="Georgia" pitchFamily="34" charset="0"/>
                <a:ea typeface="Georgia" pitchFamily="34" charset="-122"/>
                <a:cs typeface="Georgia" pitchFamily="34" charset="-120"/>
              </a:rPr>
              <a:t>Keep it simple.</a:t>
            </a:r>
            <a:endParaRPr lang="en-US" sz="4700" dirty="0"/>
          </a:p>
          <a:p>
            <a:pPr indent="0" marL="0">
              <a:buNone/>
            </a:pPr>
            <a:r>
              <a:rPr lang="en-US" sz="4700" dirty="0">
                <a:solidFill>
                  <a:srgbClr val="F5F3EB"/>
                </a:solidFill>
                <a:latin typeface="Georgia" pitchFamily="34" charset="0"/>
                <a:ea typeface="Georgia" pitchFamily="34" charset="-122"/>
                <a:cs typeface="Georgia" pitchFamily="34" charset="-120"/>
              </a:rPr>
              <a:t>Keep it dewy.</a:t>
            </a:r>
            <a:endParaRPr lang="en-US" sz="4700" dirty="0"/>
          </a:p>
        </p:txBody>
      </p:sp>
      <p:sp>
        <p:nvSpPr>
          <p:cNvPr id="7" name="Text 3"/>
          <p:cNvSpPr/>
          <p:nvPr/>
        </p:nvSpPr>
        <p:spPr>
          <a:xfrm>
            <a:off x="4654296" y="3474720"/>
            <a:ext cx="6812280" cy="411480"/>
          </a:xfrm>
          <a:prstGeom prst="rect">
            <a:avLst/>
          </a:prstGeom>
          <a:noFill/>
          <a:ln/>
        </p:spPr>
        <p:txBody>
          <a:bodyPr wrap="square" lIns="0" tIns="0" rIns="0" bIns="0" rtlCol="0" anchor="ctr"/>
          <a:lstStyle/>
          <a:p>
            <a:pPr indent="0" marL="0">
              <a:buNone/>
            </a:pPr>
            <a:r>
              <a:rPr lang="en-US" sz="2020" dirty="0">
                <a:solidFill>
                  <a:srgbClr val="D1DECA"/>
                </a:solidFill>
                <a:latin typeface="Arial" pitchFamily="34" charset="0"/>
                <a:ea typeface="Arial" pitchFamily="34" charset="-122"/>
                <a:cs typeface="Arial" pitchFamily="34" charset="-120"/>
              </a:rPr>
              <a:t>CLEARDEW Waterlight Hydrating Serum</a:t>
            </a:r>
            <a:endParaRPr lang="en-US" sz="2020" dirty="0"/>
          </a:p>
        </p:txBody>
      </p:sp>
      <p:sp>
        <p:nvSpPr>
          <p:cNvPr id="8" name="Text 4"/>
          <p:cNvSpPr/>
          <p:nvPr/>
        </p:nvSpPr>
        <p:spPr>
          <a:xfrm>
            <a:off x="4663440" y="4096512"/>
            <a:ext cx="6583680" cy="768096"/>
          </a:xfrm>
          <a:prstGeom prst="rect">
            <a:avLst/>
          </a:prstGeom>
          <a:noFill/>
          <a:ln/>
        </p:spPr>
        <p:txBody>
          <a:bodyPr wrap="square" lIns="0" tIns="0" rIns="0" bIns="0" rtlCol="0" anchor="ctr"/>
          <a:lstStyle/>
          <a:p>
            <a:pPr indent="0" marL="0">
              <a:buNone/>
            </a:pPr>
            <a:r>
              <a:rPr lang="en-US" sz="1830" dirty="0">
                <a:solidFill>
                  <a:srgbClr val="B9CCB0"/>
                </a:solidFill>
                <a:latin typeface="Arial" pitchFamily="34" charset="0"/>
                <a:ea typeface="Arial" pitchFamily="34" charset="-122"/>
                <a:cs typeface="Arial" pitchFamily="34" charset="-120"/>
              </a:rPr>
              <a:t>Water-based concept. Thoughtful ingredients.</a:t>
            </a:r>
            <a:endParaRPr lang="en-US" sz="1830" dirty="0"/>
          </a:p>
          <a:p>
            <a:pPr indent="0" marL="0">
              <a:buNone/>
            </a:pPr>
            <a:r>
              <a:rPr lang="en-US" sz="1830" dirty="0">
                <a:solidFill>
                  <a:srgbClr val="B9CCB0"/>
                </a:solidFill>
                <a:latin typeface="Arial" pitchFamily="34" charset="0"/>
                <a:ea typeface="Arial" pitchFamily="34" charset="-122"/>
                <a:cs typeface="Arial" pitchFamily="34" charset="-120"/>
              </a:rPr>
              <a:t>An uncomplicated place in your routine.</a:t>
            </a:r>
            <a:endParaRPr lang="en-US" sz="1830" dirty="0"/>
          </a:p>
        </p:txBody>
      </p:sp>
      <p:sp>
        <p:nvSpPr>
          <p:cNvPr id="9" name="Shape 5"/>
          <p:cNvSpPr/>
          <p:nvPr/>
        </p:nvSpPr>
        <p:spPr>
          <a:xfrm>
            <a:off x="4663440" y="5175504"/>
            <a:ext cx="6793992" cy="0"/>
          </a:xfrm>
          <a:prstGeom prst="line">
            <a:avLst/>
          </a:prstGeom>
          <a:noFill/>
          <a:ln w="8890">
            <a:solidFill>
              <a:srgbClr val="688365"/>
            </a:solidFill>
            <a:prstDash val="solid"/>
          </a:ln>
        </p:spPr>
      </p:sp>
      <p:sp>
        <p:nvSpPr>
          <p:cNvPr id="10" name="Text 6"/>
          <p:cNvSpPr/>
          <p:nvPr/>
        </p:nvSpPr>
        <p:spPr>
          <a:xfrm>
            <a:off x="4663440" y="5477256"/>
            <a:ext cx="6766560" cy="265176"/>
          </a:xfrm>
          <a:prstGeom prst="rect">
            <a:avLst/>
          </a:prstGeom>
          <a:noFill/>
          <a:ln/>
        </p:spPr>
        <p:txBody>
          <a:bodyPr wrap="square" lIns="0" tIns="0" rIns="0" bIns="0" rtlCol="0" anchor="ctr"/>
          <a:lstStyle/>
          <a:p>
            <a:pPr indent="0" marL="0">
              <a:buNone/>
            </a:pPr>
            <a:r>
              <a:rPr lang="en-US" sz="1220" spc="160" kern="0" dirty="0">
                <a:solidFill>
                  <a:srgbClr val="F5F3EB"/>
                </a:solidFill>
                <a:latin typeface="Arial" pitchFamily="34" charset="0"/>
                <a:ea typeface="Arial" pitchFamily="34" charset="-122"/>
                <a:cs typeface="Arial" pitchFamily="34" charset="-120"/>
              </a:rPr>
              <a:t>YOUR EVERYDAY HYDRATION STEP</a:t>
            </a:r>
            <a:endParaRPr lang="en-US" sz="1220" dirty="0"/>
          </a:p>
        </p:txBody>
      </p:sp>
      <p:sp>
        <p:nvSpPr>
          <p:cNvPr id="11" name="Text 7"/>
          <p:cNvSpPr/>
          <p:nvPr/>
        </p:nvSpPr>
        <p:spPr>
          <a:xfrm>
            <a:off x="4663440" y="5925312"/>
            <a:ext cx="6803136" cy="329184"/>
          </a:xfrm>
          <a:prstGeom prst="rect">
            <a:avLst/>
          </a:prstGeom>
          <a:noFill/>
          <a:ln/>
        </p:spPr>
        <p:txBody>
          <a:bodyPr wrap="square" lIns="0" tIns="0" rIns="0" bIns="0" rtlCol="0" anchor="ctr"/>
          <a:lstStyle/>
          <a:p>
            <a:pPr indent="0" marL="0">
              <a:buNone/>
            </a:pPr>
            <a:r>
              <a:rPr lang="en-US" sz="920" dirty="0">
                <a:solidFill>
                  <a:srgbClr val="96AF8F"/>
                </a:solidFill>
                <a:latin typeface="Arial" pitchFamily="34" charset="0"/>
                <a:ea typeface="Arial" pitchFamily="34" charset="-122"/>
                <a:cs typeface="Arial" pitchFamily="34" charset="-120"/>
              </a:rPr>
              <a:t>CLEARDEW is a fictional product created for this presentation.</a:t>
            </a:r>
            <a:endParaRPr lang="en-US" sz="920" dirty="0"/>
          </a:p>
          <a:p>
            <a:pPr indent="0" marL="0">
              <a:buNone/>
            </a:pPr>
            <a:r>
              <a:rPr lang="en-US" sz="920" dirty="0">
                <a:solidFill>
                  <a:srgbClr val="96AF8F"/>
                </a:solidFill>
                <a:latin typeface="Arial" pitchFamily="34" charset="0"/>
                <a:ea typeface="Arial" pitchFamily="34" charset="-122"/>
                <a:cs typeface="Arial" pitchFamily="34" charset="-120"/>
              </a:rPr>
              <a:t>No clinical results, certifications or commercial availability are implied.</a:t>
            </a:r>
            <a:endParaRPr lang="en-US" sz="920" dirty="0"/>
          </a:p>
        </p:txBody>
      </p:sp>
      <p:sp>
        <p:nvSpPr>
          <p:cNvPr id="12" name="Shape 8"/>
          <p:cNvSpPr/>
          <p:nvPr/>
        </p:nvSpPr>
        <p:spPr>
          <a:xfrm>
            <a:off x="621792" y="6409944"/>
            <a:ext cx="10948416" cy="0"/>
          </a:xfrm>
          <a:prstGeom prst="line">
            <a:avLst/>
          </a:prstGeom>
          <a:noFill/>
          <a:ln w="6350">
            <a:solidFill>
              <a:srgbClr val="57735B"/>
            </a:solidFill>
            <a:prstDash val="solid"/>
          </a:ln>
        </p:spPr>
      </p:sp>
      <p:sp>
        <p:nvSpPr>
          <p:cNvPr id="13" name="Text 9"/>
          <p:cNvSpPr/>
          <p:nvPr/>
        </p:nvSpPr>
        <p:spPr>
          <a:xfrm>
            <a:off x="621792" y="6528816"/>
            <a:ext cx="7589520" cy="155448"/>
          </a:xfrm>
          <a:prstGeom prst="rect">
            <a:avLst/>
          </a:prstGeom>
          <a:noFill/>
          <a:ln/>
        </p:spPr>
        <p:txBody>
          <a:bodyPr wrap="square" lIns="0" tIns="0" rIns="0" bIns="0" rtlCol="0" anchor="ctr"/>
          <a:lstStyle/>
          <a:p>
            <a:pPr indent="0" marL="0">
              <a:buNone/>
            </a:pPr>
            <a:r>
              <a:rPr lang="en-US" sz="800" spc="115" kern="0" dirty="0">
                <a:solidFill>
                  <a:srgbClr val="91A58E"/>
                </a:solidFill>
                <a:latin typeface="Arial" pitchFamily="34" charset="0"/>
                <a:ea typeface="Arial" pitchFamily="34" charset="-122"/>
                <a:cs typeface="Arial" pitchFamily="34" charset="-120"/>
              </a:rPr>
              <a:t>FICTIONAL BEAUTY PRODUCT CONCEPT</a:t>
            </a:r>
            <a:endParaRPr lang="en-US" sz="800" dirty="0"/>
          </a:p>
        </p:txBody>
      </p:sp>
      <p:sp>
        <p:nvSpPr>
          <p:cNvPr id="14" name="Text 10"/>
          <p:cNvSpPr/>
          <p:nvPr/>
        </p:nvSpPr>
        <p:spPr>
          <a:xfrm>
            <a:off x="10643616" y="6519672"/>
            <a:ext cx="914400" cy="164592"/>
          </a:xfrm>
          <a:prstGeom prst="rect">
            <a:avLst/>
          </a:prstGeom>
          <a:noFill/>
          <a:ln/>
        </p:spPr>
        <p:txBody>
          <a:bodyPr wrap="square" lIns="0" tIns="0" rIns="0" bIns="0" rtlCol="0" anchor="ctr"/>
          <a:lstStyle/>
          <a:p>
            <a:pPr algn="r" indent="0" marL="0">
              <a:buNone/>
            </a:pPr>
            <a:r>
              <a:rPr lang="en-US" sz="900" dirty="0">
                <a:solidFill>
                  <a:srgbClr val="91A58E"/>
                </a:solidFill>
                <a:latin typeface="Arial" pitchFamily="34" charset="0"/>
                <a:ea typeface="Arial" pitchFamily="34" charset="-122"/>
                <a:cs typeface="Arial" pitchFamily="34" charset="-120"/>
              </a:rPr>
              <a:t>08 / 08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Fictional product concept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CLEARDEW | Waterlight Hydrating Serum</dc:title>
  <dc:subject>English beauty product concept presentation</dc:subject>
  <dc:creator>OpenAI</dc:creator>
  <cp:lastModifiedBy>OpenAI</cp:lastModifiedBy>
  <cp:revision>1</cp:revision>
  <dcterms:created xsi:type="dcterms:W3CDTF">2026-09-29T12:37:14Z</dcterms:created>
  <dcterms:modified xsi:type="dcterms:W3CDTF">2026-09-29T12:37:14Z</dcterms:modified>
</cp:coreProperties>
</file>